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9"/>
  </p:notesMasterIdLst>
  <p:sldIdLst>
    <p:sldId id="256" r:id="rId2"/>
    <p:sldId id="281" r:id="rId3"/>
    <p:sldId id="282" r:id="rId4"/>
    <p:sldId id="288" r:id="rId5"/>
    <p:sldId id="258" r:id="rId6"/>
    <p:sldId id="283" r:id="rId7"/>
    <p:sldId id="284" r:id="rId8"/>
    <p:sldId id="286" r:id="rId9"/>
    <p:sldId id="287" r:id="rId10"/>
    <p:sldId id="289" r:id="rId11"/>
    <p:sldId id="257" r:id="rId12"/>
    <p:sldId id="273" r:id="rId13"/>
    <p:sldId id="274" r:id="rId14"/>
    <p:sldId id="280" r:id="rId15"/>
    <p:sldId id="275" r:id="rId16"/>
    <p:sldId id="276" r:id="rId17"/>
    <p:sldId id="27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59" autoAdjust="0"/>
    <p:restoredTop sz="86432" autoAdjust="0"/>
  </p:normalViewPr>
  <p:slideViewPr>
    <p:cSldViewPr>
      <p:cViewPr varScale="1">
        <p:scale>
          <a:sx n="63" d="100"/>
          <a:sy n="63" d="100"/>
        </p:scale>
        <p:origin x="-1362" y="-96"/>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B85007-9AA3-46A0-9911-80DE41467CDC}" type="datetimeFigureOut">
              <a:rPr lang="en-US" smtClean="0"/>
              <a:pPr/>
              <a:t>27-Sep-19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57686-F870-4A0E-8493-C561910D38C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F57686-F870-4A0E-8493-C561910D38C6}"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98C007-E273-4566-8D63-3EC07C4F4641}" type="datetimeFigureOut">
              <a:rPr lang="en-US" smtClean="0"/>
              <a:pPr/>
              <a:t>27-Sep-19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D8B12-7A73-4257-B5B4-9F8890659B0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98C007-E273-4566-8D63-3EC07C4F4641}" type="datetimeFigureOut">
              <a:rPr lang="en-US" smtClean="0"/>
              <a:pPr/>
              <a:t>27-Sep-19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D8B12-7A73-4257-B5B4-9F8890659B0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98C007-E273-4566-8D63-3EC07C4F4641}" type="datetimeFigureOut">
              <a:rPr lang="en-US" smtClean="0"/>
              <a:pPr/>
              <a:t>27-Sep-19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D8B12-7A73-4257-B5B4-9F8890659B0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98C007-E273-4566-8D63-3EC07C4F4641}" type="datetimeFigureOut">
              <a:rPr lang="en-US" smtClean="0"/>
              <a:pPr/>
              <a:t>27-Sep-19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D8B12-7A73-4257-B5B4-9F8890659B0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98C007-E273-4566-8D63-3EC07C4F4641}" type="datetimeFigureOut">
              <a:rPr lang="en-US" smtClean="0"/>
              <a:pPr/>
              <a:t>27-Sep-19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D8B12-7A73-4257-B5B4-9F8890659B0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98C007-E273-4566-8D63-3EC07C4F4641}" type="datetimeFigureOut">
              <a:rPr lang="en-US" smtClean="0"/>
              <a:pPr/>
              <a:t>27-Sep-19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D8B12-7A73-4257-B5B4-9F8890659B0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98C007-E273-4566-8D63-3EC07C4F4641}" type="datetimeFigureOut">
              <a:rPr lang="en-US" smtClean="0"/>
              <a:pPr/>
              <a:t>27-Sep-19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AD8B12-7A73-4257-B5B4-9F8890659B0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98C007-E273-4566-8D63-3EC07C4F4641}" type="datetimeFigureOut">
              <a:rPr lang="en-US" smtClean="0"/>
              <a:pPr/>
              <a:t>27-Sep-19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AD8B12-7A73-4257-B5B4-9F8890659B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98C007-E273-4566-8D63-3EC07C4F4641}" type="datetimeFigureOut">
              <a:rPr lang="en-US" smtClean="0"/>
              <a:pPr/>
              <a:t>27-Sep-19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AD8B12-7A73-4257-B5B4-9F8890659B0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98C007-E273-4566-8D63-3EC07C4F4641}" type="datetimeFigureOut">
              <a:rPr lang="en-US" smtClean="0"/>
              <a:pPr/>
              <a:t>27-Sep-19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D8B12-7A73-4257-B5B4-9F8890659B0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98C007-E273-4566-8D63-3EC07C4F4641}" type="datetimeFigureOut">
              <a:rPr lang="en-US" smtClean="0"/>
              <a:pPr/>
              <a:t>27-Sep-19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D8B12-7A73-4257-B5B4-9F8890659B0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8C007-E273-4566-8D63-3EC07C4F4641}" type="datetimeFigureOut">
              <a:rPr lang="en-US" smtClean="0"/>
              <a:pPr/>
              <a:t>27-Sep-19</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AD8B12-7A73-4257-B5B4-9F8890659B0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emf"/><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emf"/><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1.png"/><Relationship Id="rId4" Type="http://schemas.openxmlformats.org/officeDocument/2006/relationships/image" Target="../media/image17.jpeg"/><Relationship Id="rId9"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a:extLst>
              <a:ext uri="{FF2B5EF4-FFF2-40B4-BE49-F238E27FC236}">
                <a16:creationId xmlns="" xmlns:a16="http://schemas.microsoft.com/office/drawing/2014/main" id="{BC64E2DC-69EF-4265-A0B8-C00D84F95159}"/>
              </a:ext>
            </a:extLst>
          </p:cNvPr>
          <p:cNvSpPr txBox="1">
            <a:spLocks/>
          </p:cNvSpPr>
          <p:nvPr/>
        </p:nvSpPr>
        <p:spPr>
          <a:xfrm>
            <a:off x="1646831" y="3709917"/>
            <a:ext cx="5777552" cy="1560526"/>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3733" kern="1200">
                <a:solidFill>
                  <a:schemeClr val="tx1"/>
                </a:solidFill>
                <a:latin typeface="+mj-lt"/>
                <a:ea typeface="+mj-ea"/>
                <a:cs typeface="+mj-cs"/>
              </a:defRPr>
            </a:lvl1pPr>
          </a:lstStyle>
          <a:p>
            <a:endParaRPr lang="en-US" sz="2800" b="1" dirty="0" smtClean="0">
              <a:latin typeface="Century Gothic" panose="020B0502020202020204" pitchFamily="34" charset="0"/>
            </a:endParaRPr>
          </a:p>
          <a:p>
            <a:r>
              <a:rPr lang="en-US" sz="2800" b="1" dirty="0" smtClean="0">
                <a:latin typeface="Century Gothic" panose="020B0502020202020204" pitchFamily="34" charset="0"/>
              </a:rPr>
              <a:t>SAP S/4HANA &amp; MINING</a:t>
            </a:r>
            <a:r>
              <a:rPr lang="en-US" sz="2800" b="1" dirty="0">
                <a:latin typeface="Century Gothic" panose="020B0502020202020204" pitchFamily="34" charset="0"/>
              </a:rPr>
              <a:t/>
            </a:r>
            <a:br>
              <a:rPr lang="en-US" sz="2800" b="1" dirty="0">
                <a:latin typeface="Century Gothic" panose="020B0502020202020204" pitchFamily="34" charset="0"/>
              </a:rPr>
            </a:br>
            <a:r>
              <a:rPr lang="en-US" sz="2800" b="1" dirty="0">
                <a:latin typeface="Century Gothic" panose="020B0502020202020204" pitchFamily="34" charset="0"/>
              </a:rPr>
              <a:t>CAPABILITY </a:t>
            </a:r>
            <a:br>
              <a:rPr lang="en-US" sz="2800" b="1" dirty="0">
                <a:latin typeface="Century Gothic" panose="020B0502020202020204" pitchFamily="34" charset="0"/>
              </a:rPr>
            </a:br>
            <a:endParaRPr lang="en-US" dirty="0">
              <a:latin typeface="Century Gothic" panose="020B0502020202020204" pitchFamily="34" charset="0"/>
            </a:endParaRPr>
          </a:p>
        </p:txBody>
      </p:sp>
      <p:pic>
        <p:nvPicPr>
          <p:cNvPr id="7" name="Picture 6">
            <a:extLst>
              <a:ext uri="{FF2B5EF4-FFF2-40B4-BE49-F238E27FC236}">
                <a16:creationId xmlns="" xmlns:a16="http://schemas.microsoft.com/office/drawing/2014/main" id="{778A35EE-1CA6-4FE4-A10E-76EF16604DC6}"/>
              </a:ext>
            </a:extLst>
          </p:cNvPr>
          <p:cNvPicPr>
            <a:picLocks noChangeAspect="1"/>
          </p:cNvPicPr>
          <p:nvPr/>
        </p:nvPicPr>
        <p:blipFill>
          <a:blip r:embed="rId2" cstate="print"/>
          <a:stretch>
            <a:fillRect/>
          </a:stretch>
        </p:blipFill>
        <p:spPr>
          <a:xfrm>
            <a:off x="3352801" y="762000"/>
            <a:ext cx="2115403" cy="764274"/>
          </a:xfrm>
          <a:prstGeom prst="rect">
            <a:avLst/>
          </a:prstGeom>
        </p:spPr>
      </p:pic>
      <p:sp>
        <p:nvSpPr>
          <p:cNvPr id="12" name="Rectangle 11"/>
          <p:cNvSpPr/>
          <p:nvPr/>
        </p:nvSpPr>
        <p:spPr>
          <a:xfrm>
            <a:off x="3535344" y="1631623"/>
            <a:ext cx="1587358" cy="369332"/>
          </a:xfrm>
          <a:prstGeom prst="rect">
            <a:avLst/>
          </a:prstGeom>
        </p:spPr>
        <p:txBody>
          <a:bodyPr wrap="none">
            <a:spAutoFit/>
          </a:bodyPr>
          <a:lstStyle/>
          <a:p>
            <a:r>
              <a:rPr lang="en-US" dirty="0" smtClean="0">
                <a:solidFill>
                  <a:schemeClr val="accent5">
                    <a:lumMod val="50000"/>
                  </a:schemeClr>
                </a:solidFill>
              </a:rPr>
              <a:t>Partnered with</a:t>
            </a:r>
            <a:endParaRPr lang="en-US" dirty="0">
              <a:solidFill>
                <a:schemeClr val="accent5">
                  <a:lumMod val="50000"/>
                </a:schemeClr>
              </a:solidFill>
            </a:endParaRPr>
          </a:p>
        </p:txBody>
      </p:sp>
      <p:pic>
        <p:nvPicPr>
          <p:cNvPr id="13" name="Picture 2"/>
          <p:cNvPicPr>
            <a:picLocks noChangeAspect="1" noChangeArrowheads="1"/>
          </p:cNvPicPr>
          <p:nvPr/>
        </p:nvPicPr>
        <p:blipFill>
          <a:blip r:embed="rId3" cstate="print"/>
          <a:srcRect/>
          <a:stretch>
            <a:fillRect/>
          </a:stretch>
        </p:blipFill>
        <p:spPr bwMode="auto">
          <a:xfrm>
            <a:off x="3325505" y="2249607"/>
            <a:ext cx="2115403" cy="11464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2" y="228600"/>
            <a:ext cx="5585327" cy="646331"/>
          </a:xfrm>
          <a:prstGeom prst="rect">
            <a:avLst/>
          </a:prstGeom>
          <a:noFill/>
        </p:spPr>
        <p:txBody>
          <a:bodyPr wrap="square" rtlCol="0">
            <a:spAutoFit/>
          </a:bodyPr>
          <a:lstStyle/>
          <a:p>
            <a:r>
              <a:rPr lang="en-US" sz="3600" b="1" i="1" dirty="0" smtClean="0"/>
              <a:t>SAP for Mining Industry</a:t>
            </a:r>
            <a:endParaRPr lang="en-US" sz="3600" b="1" i="1" dirty="0"/>
          </a:p>
        </p:txBody>
      </p:sp>
      <p:pic>
        <p:nvPicPr>
          <p:cNvPr id="3" name="Picture 2"/>
          <p:cNvPicPr>
            <a:picLocks noChangeAspect="1" noChangeArrowheads="1"/>
          </p:cNvPicPr>
          <p:nvPr/>
        </p:nvPicPr>
        <p:blipFill>
          <a:blip r:embed="rId3" cstate="print"/>
          <a:srcRect/>
          <a:stretch>
            <a:fillRect/>
          </a:stretch>
        </p:blipFill>
        <p:spPr bwMode="auto">
          <a:xfrm>
            <a:off x="8305800" y="2"/>
            <a:ext cx="838200" cy="489969"/>
          </a:xfrm>
          <a:prstGeom prst="rect">
            <a:avLst/>
          </a:prstGeom>
          <a:noFill/>
          <a:ln w="9525">
            <a:noFill/>
            <a:miter lim="800000"/>
            <a:headEnd/>
            <a:tailEnd/>
          </a:ln>
          <a:effectLst/>
        </p:spPr>
      </p:pic>
      <p:pic>
        <p:nvPicPr>
          <p:cNvPr id="4" name="Picture 3">
            <a:extLst>
              <a:ext uri="{FF2B5EF4-FFF2-40B4-BE49-F238E27FC236}">
                <a16:creationId xmlns="" xmlns:a16="http://schemas.microsoft.com/office/drawing/2014/main" id="{778A35EE-1CA6-4FE4-A10E-76EF16604DC6}"/>
              </a:ext>
            </a:extLst>
          </p:cNvPr>
          <p:cNvPicPr>
            <a:picLocks noChangeAspect="1"/>
          </p:cNvPicPr>
          <p:nvPr/>
        </p:nvPicPr>
        <p:blipFill>
          <a:blip r:embed="rId4" cstate="print"/>
          <a:stretch>
            <a:fillRect/>
          </a:stretch>
        </p:blipFill>
        <p:spPr>
          <a:xfrm>
            <a:off x="3" y="0"/>
            <a:ext cx="1600199" cy="533400"/>
          </a:xfrm>
          <a:prstGeom prst="rect">
            <a:avLst/>
          </a:prstGeom>
        </p:spPr>
      </p:pic>
      <p:sp>
        <p:nvSpPr>
          <p:cNvPr id="5" name="TextBox 4"/>
          <p:cNvSpPr txBox="1"/>
          <p:nvPr/>
        </p:nvSpPr>
        <p:spPr>
          <a:xfrm>
            <a:off x="609600" y="3124202"/>
            <a:ext cx="7315200" cy="3385542"/>
          </a:xfrm>
          <a:prstGeom prst="rect">
            <a:avLst/>
          </a:prstGeom>
          <a:noFill/>
        </p:spPr>
        <p:txBody>
          <a:bodyPr wrap="square" rtlCol="0">
            <a:spAutoFit/>
          </a:bodyPr>
          <a:lstStyle/>
          <a:p>
            <a:r>
              <a:rPr lang="en-US" b="1" dirty="0" smtClean="0">
                <a:solidFill>
                  <a:schemeClr val="tx2">
                    <a:lumMod val="50000"/>
                  </a:schemeClr>
                </a:solidFill>
              </a:rPr>
              <a:t>SAP Solutions on HANA platform to meet above</a:t>
            </a:r>
          </a:p>
          <a:p>
            <a:pPr>
              <a:buFont typeface="Arial" pitchFamily="34" charset="0"/>
              <a:buChar char="•"/>
            </a:pPr>
            <a:r>
              <a:rPr lang="en-US" sz="1600" dirty="0" smtClean="0"/>
              <a:t>GRC</a:t>
            </a:r>
          </a:p>
          <a:p>
            <a:pPr>
              <a:buFont typeface="Arial" pitchFamily="34" charset="0"/>
              <a:buChar char="•"/>
            </a:pPr>
            <a:r>
              <a:rPr lang="en-US" sz="1600" dirty="0" smtClean="0"/>
              <a:t>Supply Chain management</a:t>
            </a:r>
          </a:p>
          <a:p>
            <a:pPr>
              <a:buFont typeface="Arial" pitchFamily="34" charset="0"/>
              <a:buChar char="•"/>
            </a:pPr>
            <a:r>
              <a:rPr lang="en-US" sz="1600" dirty="0" smtClean="0"/>
              <a:t>Operations Management</a:t>
            </a:r>
          </a:p>
          <a:p>
            <a:pPr>
              <a:buFont typeface="Arial" pitchFamily="34" charset="0"/>
              <a:buChar char="•"/>
            </a:pPr>
            <a:r>
              <a:rPr lang="en-US" sz="1600" dirty="0" smtClean="0"/>
              <a:t>Remote site Logistics</a:t>
            </a:r>
          </a:p>
          <a:p>
            <a:pPr>
              <a:buFont typeface="Arial" pitchFamily="34" charset="0"/>
              <a:buChar char="•"/>
            </a:pPr>
            <a:r>
              <a:rPr lang="en-US" sz="1600" dirty="0" smtClean="0"/>
              <a:t>Enterprise Asset management</a:t>
            </a:r>
          </a:p>
          <a:p>
            <a:pPr>
              <a:buFont typeface="Arial" pitchFamily="34" charset="0"/>
              <a:buChar char="•"/>
            </a:pPr>
            <a:r>
              <a:rPr lang="en-US" sz="1600" dirty="0" smtClean="0"/>
              <a:t>EHS</a:t>
            </a:r>
          </a:p>
          <a:p>
            <a:pPr>
              <a:buFont typeface="Arial" pitchFamily="34" charset="0"/>
              <a:buChar char="•"/>
            </a:pPr>
            <a:r>
              <a:rPr lang="en-US" sz="1600" dirty="0" smtClean="0"/>
              <a:t>Budgeting &amp; Forecasting</a:t>
            </a:r>
          </a:p>
          <a:p>
            <a:pPr>
              <a:buFont typeface="Arial" pitchFamily="34" charset="0"/>
              <a:buChar char="•"/>
            </a:pPr>
            <a:r>
              <a:rPr lang="en-US" sz="1600" dirty="0" smtClean="0"/>
              <a:t>Quality Management</a:t>
            </a:r>
          </a:p>
          <a:p>
            <a:pPr>
              <a:buFont typeface="Arial" pitchFamily="34" charset="0"/>
              <a:buChar char="•"/>
            </a:pPr>
            <a:r>
              <a:rPr lang="en-US" sz="1600" dirty="0" smtClean="0"/>
              <a:t>HCM,  PI</a:t>
            </a:r>
          </a:p>
          <a:p>
            <a:endParaRPr lang="en-US" dirty="0" smtClean="0"/>
          </a:p>
          <a:p>
            <a:endParaRPr lang="en-US" dirty="0" smtClean="0"/>
          </a:p>
          <a:p>
            <a:endParaRPr lang="en-US" dirty="0"/>
          </a:p>
        </p:txBody>
      </p:sp>
      <p:sp>
        <p:nvSpPr>
          <p:cNvPr id="6" name="TextBox 5"/>
          <p:cNvSpPr txBox="1"/>
          <p:nvPr/>
        </p:nvSpPr>
        <p:spPr>
          <a:xfrm>
            <a:off x="4191000" y="990600"/>
            <a:ext cx="4248599" cy="1846659"/>
          </a:xfrm>
          <a:prstGeom prst="rect">
            <a:avLst/>
          </a:prstGeom>
          <a:noFill/>
        </p:spPr>
        <p:txBody>
          <a:bodyPr wrap="square" rtlCol="0">
            <a:spAutoFit/>
          </a:bodyPr>
          <a:lstStyle/>
          <a:p>
            <a:r>
              <a:rPr lang="en-US" b="1" dirty="0" smtClean="0">
                <a:solidFill>
                  <a:schemeClr val="tx2">
                    <a:lumMod val="50000"/>
                  </a:schemeClr>
                </a:solidFill>
              </a:rPr>
              <a:t>Value Chain in Mining</a:t>
            </a:r>
          </a:p>
          <a:p>
            <a:pPr>
              <a:buFont typeface="Arial" pitchFamily="34" charset="0"/>
              <a:buChar char="•"/>
            </a:pPr>
            <a:r>
              <a:rPr lang="en-US" sz="1600" dirty="0" smtClean="0"/>
              <a:t>Suppliers &amp; Contractors &amp; Work force</a:t>
            </a:r>
          </a:p>
          <a:p>
            <a:pPr>
              <a:buFont typeface="Arial" pitchFamily="34" charset="0"/>
              <a:buChar char="•"/>
            </a:pPr>
            <a:r>
              <a:rPr lang="en-US" sz="1600" dirty="0" smtClean="0"/>
              <a:t>Mining &amp; Mine Management &amp; Machinery</a:t>
            </a:r>
          </a:p>
          <a:p>
            <a:pPr>
              <a:buFont typeface="Arial" pitchFamily="34" charset="0"/>
              <a:buChar char="•"/>
            </a:pPr>
            <a:r>
              <a:rPr lang="en-US" sz="1600" dirty="0" smtClean="0"/>
              <a:t>Processing</a:t>
            </a:r>
          </a:p>
          <a:p>
            <a:pPr>
              <a:buFont typeface="Arial" pitchFamily="34" charset="0"/>
              <a:buChar char="•"/>
            </a:pPr>
            <a:r>
              <a:rPr lang="en-US" sz="1600" dirty="0" smtClean="0"/>
              <a:t>Transportation</a:t>
            </a:r>
          </a:p>
          <a:p>
            <a:pPr>
              <a:buFont typeface="Arial" pitchFamily="34" charset="0"/>
              <a:buChar char="•"/>
            </a:pPr>
            <a:r>
              <a:rPr lang="en-US" sz="1600" dirty="0" smtClean="0"/>
              <a:t>Marketing</a:t>
            </a:r>
          </a:p>
          <a:p>
            <a:pPr>
              <a:buFont typeface="Arial" pitchFamily="34" charset="0"/>
              <a:buChar char="•"/>
            </a:pPr>
            <a:r>
              <a:rPr lang="en-US" sz="1600" dirty="0" smtClean="0"/>
              <a:t>CRM</a:t>
            </a:r>
            <a:endParaRPr lang="en-US" sz="2000" dirty="0" smtClean="0"/>
          </a:p>
        </p:txBody>
      </p:sp>
      <p:sp>
        <p:nvSpPr>
          <p:cNvPr id="7" name="TextBox 6"/>
          <p:cNvSpPr txBox="1"/>
          <p:nvPr/>
        </p:nvSpPr>
        <p:spPr>
          <a:xfrm>
            <a:off x="457201" y="990602"/>
            <a:ext cx="3596435" cy="2092881"/>
          </a:xfrm>
          <a:prstGeom prst="rect">
            <a:avLst/>
          </a:prstGeom>
          <a:noFill/>
        </p:spPr>
        <p:txBody>
          <a:bodyPr wrap="square" rtlCol="0">
            <a:spAutoFit/>
          </a:bodyPr>
          <a:lstStyle/>
          <a:p>
            <a:r>
              <a:rPr lang="en-US" b="1" dirty="0" smtClean="0">
                <a:solidFill>
                  <a:schemeClr val="tx2">
                    <a:lumMod val="50000"/>
                  </a:schemeClr>
                </a:solidFill>
              </a:rPr>
              <a:t>Challenges in Mining</a:t>
            </a:r>
          </a:p>
          <a:p>
            <a:pPr>
              <a:buFont typeface="Arial" pitchFamily="34" charset="0"/>
              <a:buChar char="•"/>
            </a:pPr>
            <a:r>
              <a:rPr lang="en-US" sz="1600" dirty="0" smtClean="0"/>
              <a:t>Fluctuating Demand</a:t>
            </a:r>
          </a:p>
          <a:p>
            <a:pPr>
              <a:buFont typeface="Arial" pitchFamily="34" charset="0"/>
              <a:buChar char="•"/>
            </a:pPr>
            <a:r>
              <a:rPr lang="en-US" sz="1600" dirty="0" smtClean="0"/>
              <a:t>Price Volatility</a:t>
            </a:r>
          </a:p>
          <a:p>
            <a:pPr>
              <a:buFont typeface="Arial" pitchFamily="34" charset="0"/>
              <a:buChar char="•"/>
            </a:pPr>
            <a:r>
              <a:rPr lang="en-US" sz="1600" dirty="0" smtClean="0"/>
              <a:t>Mergers &amp; Acquisitions</a:t>
            </a:r>
          </a:p>
          <a:p>
            <a:pPr>
              <a:buFont typeface="Arial" pitchFamily="34" charset="0"/>
              <a:buChar char="•"/>
            </a:pPr>
            <a:r>
              <a:rPr lang="en-US" sz="1600" dirty="0" smtClean="0"/>
              <a:t>Long Gestation period, Medium RoI</a:t>
            </a:r>
          </a:p>
          <a:p>
            <a:pPr>
              <a:buFont typeface="Arial" pitchFamily="34" charset="0"/>
              <a:buChar char="•"/>
            </a:pPr>
            <a:r>
              <a:rPr lang="en-US" sz="1600" dirty="0" smtClean="0"/>
              <a:t>CSR</a:t>
            </a:r>
          </a:p>
          <a:p>
            <a:pPr>
              <a:buFont typeface="Arial" pitchFamily="34" charset="0"/>
              <a:buChar char="•"/>
            </a:pPr>
            <a:r>
              <a:rPr lang="en-US" sz="1600" dirty="0" smtClean="0"/>
              <a:t>Quality Management &amp; Stocking</a:t>
            </a:r>
          </a:p>
          <a:p>
            <a:pPr>
              <a:buFont typeface="Arial" pitchFamily="34" charset="0"/>
              <a:buChar char="•"/>
            </a:pPr>
            <a:r>
              <a:rPr lang="en-US" sz="1600" dirty="0" smtClean="0"/>
              <a:t>Safety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chemeClr val="bg1"/>
                </a:solidFill>
              </a:rPr>
              <a:t/>
            </a:r>
            <a:br>
              <a:rPr lang="en-US" sz="3600" dirty="0" smtClean="0">
                <a:solidFill>
                  <a:schemeClr val="bg1"/>
                </a:solidFill>
              </a:rPr>
            </a:br>
            <a:r>
              <a:rPr lang="en-US" sz="3600" dirty="0" smtClean="0">
                <a:solidFill>
                  <a:schemeClr val="accent1">
                    <a:lumMod val="75000"/>
                  </a:schemeClr>
                </a:solidFill>
              </a:rPr>
              <a:t>Delivering the Intelligent </a:t>
            </a:r>
            <a:br>
              <a:rPr lang="en-US" sz="3600" dirty="0" smtClean="0">
                <a:solidFill>
                  <a:schemeClr val="accent1">
                    <a:lumMod val="75000"/>
                  </a:schemeClr>
                </a:solidFill>
              </a:rPr>
            </a:br>
            <a:r>
              <a:rPr lang="en-US" sz="3600" dirty="0" smtClean="0">
                <a:solidFill>
                  <a:schemeClr val="accent1">
                    <a:lumMod val="75000"/>
                  </a:schemeClr>
                </a:solidFill>
              </a:rPr>
              <a:t>Enterprise</a:t>
            </a:r>
            <a:br>
              <a:rPr lang="en-US" sz="3600" dirty="0" smtClean="0">
                <a:solidFill>
                  <a:schemeClr val="accent1">
                    <a:lumMod val="75000"/>
                  </a:schemeClr>
                </a:solidFill>
              </a:rPr>
            </a:br>
            <a:r>
              <a:rPr lang="en-US" sz="2200" dirty="0" smtClean="0">
                <a:solidFill>
                  <a:schemeClr val="accent1">
                    <a:lumMod val="75000"/>
                  </a:schemeClr>
                </a:solidFill>
              </a:rPr>
              <a:t>Intelligently Connecting People, Things &amp; Businesses</a:t>
            </a:r>
            <a:r>
              <a:rPr lang="en-US" sz="5400" dirty="0" smtClean="0">
                <a:solidFill>
                  <a:schemeClr val="accent1">
                    <a:lumMod val="75000"/>
                  </a:schemeClr>
                </a:solidFill>
              </a:rPr>
              <a:t/>
            </a:r>
            <a:br>
              <a:rPr lang="en-US" sz="5400" dirty="0" smtClean="0">
                <a:solidFill>
                  <a:schemeClr val="accent1">
                    <a:lumMod val="75000"/>
                  </a:schemeClr>
                </a:solidFill>
              </a:rPr>
            </a:br>
            <a:endParaRPr lang="en-US" dirty="0">
              <a:solidFill>
                <a:schemeClr val="accent1">
                  <a:lumMod val="75000"/>
                </a:schemeClr>
              </a:solidFill>
            </a:endParaRPr>
          </a:p>
        </p:txBody>
      </p:sp>
      <p:pic>
        <p:nvPicPr>
          <p:cNvPr id="10242" name="Picture 2"/>
          <p:cNvPicPr>
            <a:picLocks noChangeAspect="1" noChangeArrowheads="1"/>
          </p:cNvPicPr>
          <p:nvPr/>
        </p:nvPicPr>
        <p:blipFill>
          <a:blip r:embed="rId2" cstate="print"/>
          <a:srcRect/>
          <a:stretch>
            <a:fillRect/>
          </a:stretch>
        </p:blipFill>
        <p:spPr bwMode="auto">
          <a:xfrm>
            <a:off x="0" y="1600200"/>
            <a:ext cx="9144000" cy="4953000"/>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a:stretch>
            <a:fillRect/>
          </a:stretch>
        </p:blipFill>
        <p:spPr bwMode="auto">
          <a:xfrm>
            <a:off x="8305800" y="2"/>
            <a:ext cx="838200" cy="489969"/>
          </a:xfrm>
          <a:prstGeom prst="rect">
            <a:avLst/>
          </a:prstGeom>
          <a:noFill/>
          <a:ln w="9525">
            <a:noFill/>
            <a:miter lim="800000"/>
            <a:headEnd/>
            <a:tailEnd/>
          </a:ln>
          <a:effectLst/>
        </p:spPr>
      </p:pic>
      <p:pic>
        <p:nvPicPr>
          <p:cNvPr id="7" name="Picture 6">
            <a:extLst>
              <a:ext uri="{FF2B5EF4-FFF2-40B4-BE49-F238E27FC236}">
                <a16:creationId xmlns="" xmlns:a16="http://schemas.microsoft.com/office/drawing/2014/main" id="{778A35EE-1CA6-4FE4-A10E-76EF16604DC6}"/>
              </a:ext>
            </a:extLst>
          </p:cNvPr>
          <p:cNvPicPr>
            <a:picLocks noChangeAspect="1"/>
          </p:cNvPicPr>
          <p:nvPr/>
        </p:nvPicPr>
        <p:blipFill>
          <a:blip r:embed="rId4" cstate="print"/>
          <a:stretch>
            <a:fillRect/>
          </a:stretch>
        </p:blipFill>
        <p:spPr>
          <a:xfrm>
            <a:off x="3" y="0"/>
            <a:ext cx="1600199" cy="5334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lvl="0"/>
            <a:r>
              <a:rPr lang="en-US" sz="4400" dirty="0" smtClean="0">
                <a:solidFill>
                  <a:schemeClr val="bg1"/>
                </a:solidFill>
                <a:latin typeface="Calibri"/>
              </a:rPr>
              <a:t/>
            </a:r>
            <a:br>
              <a:rPr lang="en-US" sz="4400" dirty="0" smtClean="0">
                <a:solidFill>
                  <a:schemeClr val="bg1"/>
                </a:solidFill>
                <a:latin typeface="Calibri"/>
              </a:rPr>
            </a:br>
            <a:r>
              <a:rPr lang="en-US" sz="4400" dirty="0" smtClean="0">
                <a:solidFill>
                  <a:schemeClr val="tx2">
                    <a:lumMod val="75000"/>
                  </a:schemeClr>
                </a:solidFill>
                <a:latin typeface="Calibri"/>
              </a:rPr>
              <a:t>SAP Solutions for Mining</a:t>
            </a:r>
            <a:r>
              <a:rPr lang="en-US" sz="4400" dirty="0" smtClean="0">
                <a:ln>
                  <a:noFill/>
                </a:ln>
                <a:solidFill>
                  <a:srgbClr val="FF0000"/>
                </a:solidFill>
                <a:effectLst/>
                <a:latin typeface="Calibri"/>
              </a:rPr>
              <a:t/>
            </a:r>
            <a:br>
              <a:rPr lang="en-US" sz="4400" dirty="0" smtClean="0">
                <a:ln>
                  <a:noFill/>
                </a:ln>
                <a:solidFill>
                  <a:srgbClr val="FF0000"/>
                </a:solidFill>
                <a:effectLst/>
                <a:latin typeface="Calibri"/>
              </a:rPr>
            </a:br>
            <a:endParaRPr lang="en-US" dirty="0">
              <a:solidFill>
                <a:srgbClr val="FF0000"/>
              </a:solidFill>
            </a:endParaRPr>
          </a:p>
        </p:txBody>
      </p:sp>
      <p:pic>
        <p:nvPicPr>
          <p:cNvPr id="3" name="Picture 2">
            <a:extLst>
              <a:ext uri="{FF2B5EF4-FFF2-40B4-BE49-F238E27FC236}">
                <a16:creationId xmlns:a16="http://schemas.microsoft.com/office/drawing/2014/main" xmlns="" id="{39B9AE97-A99E-4FAD-8B28-AD60FF83CE37}"/>
              </a:ext>
            </a:extLst>
          </p:cNvPr>
          <p:cNvPicPr>
            <a:picLocks noChangeAspect="1"/>
          </p:cNvPicPr>
          <p:nvPr/>
        </p:nvPicPr>
        <p:blipFill>
          <a:blip r:embed="rId2" cstate="print"/>
          <a:stretch>
            <a:fillRect/>
          </a:stretch>
        </p:blipFill>
        <p:spPr>
          <a:xfrm>
            <a:off x="0" y="1143000"/>
            <a:ext cx="9144000" cy="5715000"/>
          </a:xfrm>
          <a:prstGeom prst="rect">
            <a:avLst/>
          </a:prstGeom>
        </p:spPr>
      </p:pic>
      <p:pic>
        <p:nvPicPr>
          <p:cNvPr id="5" name="Picture 4"/>
          <p:cNvPicPr>
            <a:picLocks noChangeAspect="1" noChangeArrowheads="1"/>
          </p:cNvPicPr>
          <p:nvPr/>
        </p:nvPicPr>
        <p:blipFill>
          <a:blip r:embed="rId3" cstate="print"/>
          <a:srcRect/>
          <a:stretch>
            <a:fillRect/>
          </a:stretch>
        </p:blipFill>
        <p:spPr bwMode="auto">
          <a:xfrm>
            <a:off x="8305800" y="2"/>
            <a:ext cx="838200" cy="489969"/>
          </a:xfrm>
          <a:prstGeom prst="rect">
            <a:avLst/>
          </a:prstGeom>
          <a:noFill/>
          <a:ln w="9525">
            <a:noFill/>
            <a:miter lim="800000"/>
            <a:headEnd/>
            <a:tailEnd/>
          </a:ln>
          <a:effectLst/>
        </p:spPr>
      </p:pic>
      <p:pic>
        <p:nvPicPr>
          <p:cNvPr id="6" name="Picture 5">
            <a:extLst>
              <a:ext uri="{FF2B5EF4-FFF2-40B4-BE49-F238E27FC236}">
                <a16:creationId xmlns="" xmlns:a16="http://schemas.microsoft.com/office/drawing/2014/main" id="{778A35EE-1CA6-4FE4-A10E-76EF16604DC6}"/>
              </a:ext>
            </a:extLst>
          </p:cNvPr>
          <p:cNvPicPr>
            <a:picLocks noChangeAspect="1"/>
          </p:cNvPicPr>
          <p:nvPr/>
        </p:nvPicPr>
        <p:blipFill>
          <a:blip r:embed="rId4" cstate="print"/>
          <a:stretch>
            <a:fillRect/>
          </a:stretch>
        </p:blipFill>
        <p:spPr>
          <a:xfrm>
            <a:off x="3" y="0"/>
            <a:ext cx="1600199" cy="5334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400" dirty="0" smtClean="0">
                <a:solidFill>
                  <a:schemeClr val="tx2">
                    <a:lumMod val="75000"/>
                  </a:schemeClr>
                </a:solidFill>
                <a:latin typeface="Calibri"/>
              </a:rPr>
              <a:t>SAP Value Proposition for Mining</a:t>
            </a:r>
            <a:r>
              <a:rPr lang="en-US" sz="4400" dirty="0" smtClean="0">
                <a:ln>
                  <a:noFill/>
                </a:ln>
                <a:solidFill>
                  <a:schemeClr val="tx2">
                    <a:lumMod val="75000"/>
                  </a:schemeClr>
                </a:solidFill>
                <a:effectLst/>
                <a:latin typeface="Calibri"/>
              </a:rPr>
              <a:t/>
            </a:r>
            <a:br>
              <a:rPr lang="en-US" sz="4400" dirty="0" smtClean="0">
                <a:ln>
                  <a:noFill/>
                </a:ln>
                <a:solidFill>
                  <a:schemeClr val="tx2">
                    <a:lumMod val="75000"/>
                  </a:schemeClr>
                </a:solidFill>
                <a:effectLst/>
                <a:latin typeface="Calibri"/>
              </a:rPr>
            </a:br>
            <a:endParaRPr lang="en-US" dirty="0">
              <a:solidFill>
                <a:schemeClr val="tx2">
                  <a:lumMod val="75000"/>
                </a:schemeClr>
              </a:solidFill>
            </a:endParaRPr>
          </a:p>
        </p:txBody>
      </p:sp>
      <p:pic>
        <p:nvPicPr>
          <p:cNvPr id="3" name="Picture 2">
            <a:extLst>
              <a:ext uri="{FF2B5EF4-FFF2-40B4-BE49-F238E27FC236}">
                <a16:creationId xmlns:a16="http://schemas.microsoft.com/office/drawing/2014/main" xmlns="" id="{014D3DC2-DFD7-492D-91B0-B3A61741C463}"/>
              </a:ext>
            </a:extLst>
          </p:cNvPr>
          <p:cNvPicPr>
            <a:picLocks noChangeAspect="1"/>
          </p:cNvPicPr>
          <p:nvPr/>
        </p:nvPicPr>
        <p:blipFill>
          <a:blip r:embed="rId2" cstate="print"/>
          <a:stretch>
            <a:fillRect/>
          </a:stretch>
        </p:blipFill>
        <p:spPr>
          <a:xfrm>
            <a:off x="0" y="762000"/>
            <a:ext cx="9144000" cy="5943600"/>
          </a:xfrm>
          <a:prstGeom prst="rect">
            <a:avLst/>
          </a:prstGeom>
        </p:spPr>
      </p:pic>
      <p:pic>
        <p:nvPicPr>
          <p:cNvPr id="5" name="Picture 4"/>
          <p:cNvPicPr>
            <a:picLocks noChangeAspect="1" noChangeArrowheads="1"/>
          </p:cNvPicPr>
          <p:nvPr/>
        </p:nvPicPr>
        <p:blipFill>
          <a:blip r:embed="rId3" cstate="print"/>
          <a:srcRect/>
          <a:stretch>
            <a:fillRect/>
          </a:stretch>
        </p:blipFill>
        <p:spPr bwMode="auto">
          <a:xfrm>
            <a:off x="8305800" y="2"/>
            <a:ext cx="838200" cy="489969"/>
          </a:xfrm>
          <a:prstGeom prst="rect">
            <a:avLst/>
          </a:prstGeom>
          <a:noFill/>
          <a:ln w="9525">
            <a:noFill/>
            <a:miter lim="800000"/>
            <a:headEnd/>
            <a:tailEnd/>
          </a:ln>
          <a:effectLst/>
        </p:spPr>
      </p:pic>
      <p:pic>
        <p:nvPicPr>
          <p:cNvPr id="6" name="Picture 5">
            <a:extLst>
              <a:ext uri="{FF2B5EF4-FFF2-40B4-BE49-F238E27FC236}">
                <a16:creationId xmlns="" xmlns:a16="http://schemas.microsoft.com/office/drawing/2014/main" id="{778A35EE-1CA6-4FE4-A10E-76EF16604DC6}"/>
              </a:ext>
            </a:extLst>
          </p:cNvPr>
          <p:cNvPicPr>
            <a:picLocks noChangeAspect="1"/>
          </p:cNvPicPr>
          <p:nvPr/>
        </p:nvPicPr>
        <p:blipFill>
          <a:blip r:embed="rId4" cstate="print"/>
          <a:stretch>
            <a:fillRect/>
          </a:stretch>
        </p:blipFill>
        <p:spPr>
          <a:xfrm>
            <a:off x="3" y="0"/>
            <a:ext cx="1142999" cy="4572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Autofit/>
          </a:bodyPr>
          <a:lstStyle/>
          <a:p>
            <a:r>
              <a:rPr lang="en-US" sz="3600" dirty="0" smtClean="0">
                <a:solidFill>
                  <a:schemeClr val="tx2">
                    <a:lumMod val="75000"/>
                  </a:schemeClr>
                </a:solidFill>
              </a:rPr>
              <a:t>MYM relationship with</a:t>
            </a:r>
            <a:br>
              <a:rPr lang="en-US" sz="3600" dirty="0" smtClean="0">
                <a:solidFill>
                  <a:schemeClr val="tx2">
                    <a:lumMod val="75000"/>
                  </a:schemeClr>
                </a:solidFill>
              </a:rPr>
            </a:br>
            <a:r>
              <a:rPr lang="en-US" sz="3600" dirty="0" smtClean="0">
                <a:solidFill>
                  <a:schemeClr val="tx2">
                    <a:lumMod val="75000"/>
                  </a:schemeClr>
                </a:solidFill>
              </a:rPr>
              <a:t> Singareni Collieries company Ltd.</a:t>
            </a:r>
            <a:endParaRPr lang="en-US" sz="3600" dirty="0">
              <a:solidFill>
                <a:schemeClr val="tx2">
                  <a:lumMod val="75000"/>
                </a:schemeClr>
              </a:solidFill>
            </a:endParaRPr>
          </a:p>
        </p:txBody>
      </p:sp>
      <p:pic>
        <p:nvPicPr>
          <p:cNvPr id="1026" name="Picture 2" descr="Image result for singareni collieries working pictures"/>
          <p:cNvPicPr>
            <a:picLocks noChangeAspect="1" noChangeArrowheads="1"/>
          </p:cNvPicPr>
          <p:nvPr/>
        </p:nvPicPr>
        <p:blipFill>
          <a:blip r:embed="rId2" cstate="print"/>
          <a:srcRect/>
          <a:stretch>
            <a:fillRect/>
          </a:stretch>
        </p:blipFill>
        <p:spPr bwMode="auto">
          <a:xfrm>
            <a:off x="457200" y="1524002"/>
            <a:ext cx="2143125" cy="1733551"/>
          </a:xfrm>
          <a:prstGeom prst="rect">
            <a:avLst/>
          </a:prstGeom>
          <a:noFill/>
        </p:spPr>
      </p:pic>
      <p:pic>
        <p:nvPicPr>
          <p:cNvPr id="1028" name="Picture 4" descr="Image result for singareni collieries working pictures"/>
          <p:cNvPicPr>
            <a:picLocks noChangeAspect="1" noChangeArrowheads="1"/>
          </p:cNvPicPr>
          <p:nvPr/>
        </p:nvPicPr>
        <p:blipFill>
          <a:blip r:embed="rId3" cstate="print"/>
          <a:srcRect/>
          <a:stretch>
            <a:fillRect/>
          </a:stretch>
        </p:blipFill>
        <p:spPr bwMode="auto">
          <a:xfrm>
            <a:off x="2667000" y="1600200"/>
            <a:ext cx="1981200" cy="1600200"/>
          </a:xfrm>
          <a:prstGeom prst="rect">
            <a:avLst/>
          </a:prstGeom>
          <a:noFill/>
        </p:spPr>
      </p:pic>
      <p:pic>
        <p:nvPicPr>
          <p:cNvPr id="1030" name="Picture 6" descr="Image result for singareni collieries working pictures"/>
          <p:cNvPicPr>
            <a:picLocks noChangeAspect="1" noChangeArrowheads="1"/>
          </p:cNvPicPr>
          <p:nvPr/>
        </p:nvPicPr>
        <p:blipFill>
          <a:blip r:embed="rId4" cstate="print"/>
          <a:srcRect/>
          <a:stretch>
            <a:fillRect/>
          </a:stretch>
        </p:blipFill>
        <p:spPr bwMode="auto">
          <a:xfrm>
            <a:off x="4724400" y="1524000"/>
            <a:ext cx="2057400" cy="1676400"/>
          </a:xfrm>
          <a:prstGeom prst="rect">
            <a:avLst/>
          </a:prstGeom>
          <a:noFill/>
        </p:spPr>
      </p:pic>
      <p:pic>
        <p:nvPicPr>
          <p:cNvPr id="1032" name="Picture 8" descr="Image result for singareni collieries working pictures"/>
          <p:cNvPicPr>
            <a:picLocks noChangeAspect="1" noChangeArrowheads="1"/>
          </p:cNvPicPr>
          <p:nvPr/>
        </p:nvPicPr>
        <p:blipFill>
          <a:blip r:embed="rId5" cstate="print"/>
          <a:srcRect t="34286"/>
          <a:stretch>
            <a:fillRect/>
          </a:stretch>
        </p:blipFill>
        <p:spPr bwMode="auto">
          <a:xfrm>
            <a:off x="304803" y="3429000"/>
            <a:ext cx="2847991" cy="1676400"/>
          </a:xfrm>
          <a:prstGeom prst="rect">
            <a:avLst/>
          </a:prstGeom>
          <a:noFill/>
        </p:spPr>
      </p:pic>
      <p:pic>
        <p:nvPicPr>
          <p:cNvPr id="1034" name="Picture 10" descr="Image result for singareni collieries working pictures"/>
          <p:cNvPicPr>
            <a:picLocks noChangeAspect="1" noChangeArrowheads="1"/>
          </p:cNvPicPr>
          <p:nvPr/>
        </p:nvPicPr>
        <p:blipFill>
          <a:blip r:embed="rId6" cstate="print"/>
          <a:srcRect/>
          <a:stretch>
            <a:fillRect/>
          </a:stretch>
        </p:blipFill>
        <p:spPr bwMode="auto">
          <a:xfrm>
            <a:off x="3352802" y="3352802"/>
            <a:ext cx="2638425" cy="1733551"/>
          </a:xfrm>
          <a:prstGeom prst="rect">
            <a:avLst/>
          </a:prstGeom>
          <a:noFill/>
        </p:spPr>
      </p:pic>
      <p:pic>
        <p:nvPicPr>
          <p:cNvPr id="1036" name="Picture 12" descr="Image result for singareni collieries working pictures"/>
          <p:cNvPicPr>
            <a:picLocks noChangeAspect="1" noChangeArrowheads="1"/>
          </p:cNvPicPr>
          <p:nvPr/>
        </p:nvPicPr>
        <p:blipFill>
          <a:blip r:embed="rId7" cstate="print"/>
          <a:srcRect/>
          <a:stretch>
            <a:fillRect/>
          </a:stretch>
        </p:blipFill>
        <p:spPr bwMode="auto">
          <a:xfrm>
            <a:off x="6096003" y="3352800"/>
            <a:ext cx="2847975" cy="1676400"/>
          </a:xfrm>
          <a:prstGeom prst="rect">
            <a:avLst/>
          </a:prstGeom>
          <a:noFill/>
        </p:spPr>
      </p:pic>
      <p:sp>
        <p:nvSpPr>
          <p:cNvPr id="9" name="Rectangle 8"/>
          <p:cNvSpPr/>
          <p:nvPr/>
        </p:nvSpPr>
        <p:spPr>
          <a:xfrm>
            <a:off x="228600" y="5181600"/>
            <a:ext cx="8915400" cy="1676400"/>
          </a:xfrm>
          <a:prstGeom prst="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err="1" smtClean="0">
                <a:solidFill>
                  <a:schemeClr val="bg1"/>
                </a:solidFill>
              </a:rPr>
              <a:t>Singareni</a:t>
            </a:r>
            <a:r>
              <a:rPr lang="en-US" sz="1600" dirty="0" smtClean="0">
                <a:solidFill>
                  <a:schemeClr val="bg1"/>
                </a:solidFill>
              </a:rPr>
              <a:t> Collieries is one of largest India based mining company with 50000 employees and with 18 open cast and 30 underground mines. It reserves a stretch of 350 Km for Mining exploration with geological reserves of 8800 Million Tones and is into mining business since 70 years. </a:t>
            </a:r>
          </a:p>
          <a:p>
            <a:pPr algn="just"/>
            <a:r>
              <a:rPr lang="en-US" sz="1600" dirty="0" smtClean="0">
                <a:solidFill>
                  <a:schemeClr val="bg1"/>
                </a:solidFill>
              </a:rPr>
              <a:t>We are proud to implement SAP for </a:t>
            </a:r>
            <a:r>
              <a:rPr lang="en-US" sz="1600" dirty="0" err="1" smtClean="0">
                <a:solidFill>
                  <a:schemeClr val="bg1"/>
                </a:solidFill>
              </a:rPr>
              <a:t>Singareni</a:t>
            </a:r>
            <a:r>
              <a:rPr lang="en-US" sz="1600" dirty="0" smtClean="0">
                <a:solidFill>
                  <a:schemeClr val="bg1"/>
                </a:solidFill>
              </a:rPr>
              <a:t> Collieries in 2011 and are quite pleased with the system and call SAP as best product for Mining Enterprise Resource Planning.</a:t>
            </a:r>
          </a:p>
        </p:txBody>
      </p:sp>
      <p:pic>
        <p:nvPicPr>
          <p:cNvPr id="11" name="Picture 2"/>
          <p:cNvPicPr>
            <a:picLocks noChangeAspect="1" noChangeArrowheads="1"/>
          </p:cNvPicPr>
          <p:nvPr/>
        </p:nvPicPr>
        <p:blipFill>
          <a:blip r:embed="rId8" cstate="print"/>
          <a:srcRect/>
          <a:stretch>
            <a:fillRect/>
          </a:stretch>
        </p:blipFill>
        <p:spPr bwMode="auto">
          <a:xfrm>
            <a:off x="6781800" y="1524000"/>
            <a:ext cx="2362200" cy="1752600"/>
          </a:xfrm>
          <a:prstGeom prst="rect">
            <a:avLst/>
          </a:prstGeom>
          <a:noFill/>
          <a:ln w="9525">
            <a:noFill/>
            <a:miter lim="800000"/>
            <a:headEnd/>
            <a:tailEnd/>
          </a:ln>
          <a:effectLst/>
        </p:spPr>
      </p:pic>
      <p:pic>
        <p:nvPicPr>
          <p:cNvPr id="12" name="Picture 11"/>
          <p:cNvPicPr>
            <a:picLocks noChangeAspect="1" noChangeArrowheads="1"/>
          </p:cNvPicPr>
          <p:nvPr/>
        </p:nvPicPr>
        <p:blipFill>
          <a:blip r:embed="rId9" cstate="print"/>
          <a:srcRect/>
          <a:stretch>
            <a:fillRect/>
          </a:stretch>
        </p:blipFill>
        <p:spPr bwMode="auto">
          <a:xfrm>
            <a:off x="8305800" y="2"/>
            <a:ext cx="838200" cy="489969"/>
          </a:xfrm>
          <a:prstGeom prst="rect">
            <a:avLst/>
          </a:prstGeom>
          <a:noFill/>
          <a:ln w="9525">
            <a:noFill/>
            <a:miter lim="800000"/>
            <a:headEnd/>
            <a:tailEnd/>
          </a:ln>
          <a:effectLst/>
        </p:spPr>
      </p:pic>
      <p:pic>
        <p:nvPicPr>
          <p:cNvPr id="13" name="Picture 12">
            <a:extLst>
              <a:ext uri="{FF2B5EF4-FFF2-40B4-BE49-F238E27FC236}">
                <a16:creationId xmlns="" xmlns:a16="http://schemas.microsoft.com/office/drawing/2014/main" id="{778A35EE-1CA6-4FE4-A10E-76EF16604DC6}"/>
              </a:ext>
            </a:extLst>
          </p:cNvPr>
          <p:cNvPicPr>
            <a:picLocks noChangeAspect="1"/>
          </p:cNvPicPr>
          <p:nvPr/>
        </p:nvPicPr>
        <p:blipFill>
          <a:blip r:embed="rId10" cstate="print"/>
          <a:stretch>
            <a:fillRect/>
          </a:stretch>
        </p:blipFill>
        <p:spPr>
          <a:xfrm>
            <a:off x="3" y="0"/>
            <a:ext cx="1600199" cy="5334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400" dirty="0" smtClean="0">
                <a:solidFill>
                  <a:schemeClr val="accent2"/>
                </a:solidFill>
                <a:latin typeface="Calibri"/>
              </a:rPr>
              <a:t/>
            </a:r>
            <a:br>
              <a:rPr lang="en-US" sz="4400" dirty="0" smtClean="0">
                <a:solidFill>
                  <a:schemeClr val="accent2"/>
                </a:solidFill>
                <a:latin typeface="Calibri"/>
              </a:rPr>
            </a:br>
            <a:r>
              <a:rPr lang="en-US" sz="4400" dirty="0" smtClean="0">
                <a:solidFill>
                  <a:schemeClr val="accent2"/>
                </a:solidFill>
                <a:latin typeface="Calibri"/>
              </a:rPr>
              <a:t>Value derived from SAP </a:t>
            </a:r>
            <a:br>
              <a:rPr lang="en-US" sz="4400" dirty="0" smtClean="0">
                <a:solidFill>
                  <a:schemeClr val="accent2"/>
                </a:solidFill>
                <a:latin typeface="Calibri"/>
              </a:rPr>
            </a:br>
            <a:r>
              <a:rPr lang="en-US" sz="4400" dirty="0" smtClean="0">
                <a:solidFill>
                  <a:schemeClr val="accent2"/>
                </a:solidFill>
                <a:latin typeface="Calibri"/>
              </a:rPr>
              <a:t>Solutions – </a:t>
            </a:r>
            <a:r>
              <a:rPr lang="en-US" sz="4400" dirty="0" smtClean="0">
                <a:solidFill>
                  <a:schemeClr val="tx2">
                    <a:lumMod val="75000"/>
                  </a:schemeClr>
                </a:solidFill>
                <a:latin typeface="Calibri"/>
              </a:rPr>
              <a:t>Customer’s Perspective</a:t>
            </a:r>
            <a:r>
              <a:rPr lang="en-US" sz="4400" dirty="0" smtClean="0">
                <a:ln>
                  <a:noFill/>
                </a:ln>
                <a:solidFill>
                  <a:schemeClr val="bg1"/>
                </a:solidFill>
                <a:effectLst/>
                <a:latin typeface="Calibri"/>
              </a:rPr>
              <a:t/>
            </a:r>
            <a:br>
              <a:rPr lang="en-US" sz="4400" dirty="0" smtClean="0">
                <a:ln>
                  <a:noFill/>
                </a:ln>
                <a:solidFill>
                  <a:schemeClr val="bg1"/>
                </a:solidFill>
                <a:effectLst/>
                <a:latin typeface="Calibri"/>
              </a:rPr>
            </a:br>
            <a:endParaRPr lang="en-US" dirty="0"/>
          </a:p>
        </p:txBody>
      </p:sp>
      <p:pic>
        <p:nvPicPr>
          <p:cNvPr id="3" name="Picture 2">
            <a:extLst>
              <a:ext uri="{FF2B5EF4-FFF2-40B4-BE49-F238E27FC236}">
                <a16:creationId xmlns:a16="http://schemas.microsoft.com/office/drawing/2014/main" xmlns="" id="{E97F3CC5-B66C-4FFF-A992-2CB8A34CB8A9}"/>
              </a:ext>
            </a:extLst>
          </p:cNvPr>
          <p:cNvPicPr>
            <a:picLocks noChangeAspect="1"/>
          </p:cNvPicPr>
          <p:nvPr/>
        </p:nvPicPr>
        <p:blipFill>
          <a:blip r:embed="rId2" cstate="print"/>
          <a:stretch>
            <a:fillRect/>
          </a:stretch>
        </p:blipFill>
        <p:spPr>
          <a:xfrm>
            <a:off x="0" y="1524000"/>
            <a:ext cx="9144000" cy="5334000"/>
          </a:xfrm>
          <a:prstGeom prst="rect">
            <a:avLst/>
          </a:prstGeom>
        </p:spPr>
      </p:pic>
      <p:pic>
        <p:nvPicPr>
          <p:cNvPr id="5" name="Picture 4"/>
          <p:cNvPicPr>
            <a:picLocks noChangeAspect="1" noChangeArrowheads="1"/>
          </p:cNvPicPr>
          <p:nvPr/>
        </p:nvPicPr>
        <p:blipFill>
          <a:blip r:embed="rId3" cstate="print"/>
          <a:srcRect/>
          <a:stretch>
            <a:fillRect/>
          </a:stretch>
        </p:blipFill>
        <p:spPr bwMode="auto">
          <a:xfrm>
            <a:off x="8305800" y="2"/>
            <a:ext cx="838200" cy="489969"/>
          </a:xfrm>
          <a:prstGeom prst="rect">
            <a:avLst/>
          </a:prstGeom>
          <a:noFill/>
          <a:ln w="9525">
            <a:noFill/>
            <a:miter lim="800000"/>
            <a:headEnd/>
            <a:tailEnd/>
          </a:ln>
          <a:effectLst/>
        </p:spPr>
      </p:pic>
      <p:pic>
        <p:nvPicPr>
          <p:cNvPr id="6" name="Picture 5">
            <a:extLst>
              <a:ext uri="{FF2B5EF4-FFF2-40B4-BE49-F238E27FC236}">
                <a16:creationId xmlns="" xmlns:a16="http://schemas.microsoft.com/office/drawing/2014/main" id="{778A35EE-1CA6-4FE4-A10E-76EF16604DC6}"/>
              </a:ext>
            </a:extLst>
          </p:cNvPr>
          <p:cNvPicPr>
            <a:picLocks noChangeAspect="1"/>
          </p:cNvPicPr>
          <p:nvPr/>
        </p:nvPicPr>
        <p:blipFill>
          <a:blip r:embed="rId4" cstate="print"/>
          <a:stretch>
            <a:fillRect/>
          </a:stretch>
        </p:blipFill>
        <p:spPr>
          <a:xfrm>
            <a:off x="3" y="0"/>
            <a:ext cx="1600199" cy="5334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400" dirty="0" smtClean="0">
                <a:solidFill>
                  <a:schemeClr val="accent2"/>
                </a:solidFill>
                <a:latin typeface="Calibri"/>
              </a:rPr>
              <a:t/>
            </a:r>
            <a:br>
              <a:rPr lang="en-US" sz="4400" dirty="0" smtClean="0">
                <a:solidFill>
                  <a:schemeClr val="accent2"/>
                </a:solidFill>
                <a:latin typeface="Calibri"/>
              </a:rPr>
            </a:br>
            <a:r>
              <a:rPr lang="en-US" sz="4400" dirty="0" smtClean="0">
                <a:solidFill>
                  <a:schemeClr val="accent2"/>
                </a:solidFill>
                <a:latin typeface="Calibri"/>
              </a:rPr>
              <a:t>Value derived from SAP</a:t>
            </a:r>
            <a:br>
              <a:rPr lang="en-US" sz="4400" dirty="0" smtClean="0">
                <a:solidFill>
                  <a:schemeClr val="accent2"/>
                </a:solidFill>
                <a:latin typeface="Calibri"/>
              </a:rPr>
            </a:br>
            <a:r>
              <a:rPr lang="en-US" sz="4400" dirty="0" smtClean="0">
                <a:solidFill>
                  <a:schemeClr val="accent2"/>
                </a:solidFill>
                <a:latin typeface="Calibri"/>
              </a:rPr>
              <a:t> Solutions – </a:t>
            </a:r>
            <a:r>
              <a:rPr lang="en-US" sz="4400" dirty="0" smtClean="0">
                <a:solidFill>
                  <a:schemeClr val="tx2">
                    <a:lumMod val="75000"/>
                  </a:schemeClr>
                </a:solidFill>
                <a:latin typeface="Calibri"/>
              </a:rPr>
              <a:t>Customer’s Perspective</a:t>
            </a:r>
            <a:r>
              <a:rPr lang="en-US" sz="4400" dirty="0" smtClean="0">
                <a:ln>
                  <a:noFill/>
                </a:ln>
                <a:solidFill>
                  <a:schemeClr val="bg1"/>
                </a:solidFill>
                <a:effectLst/>
                <a:latin typeface="Calibri"/>
              </a:rPr>
              <a:t/>
            </a:r>
            <a:br>
              <a:rPr lang="en-US" sz="4400" dirty="0" smtClean="0">
                <a:ln>
                  <a:noFill/>
                </a:ln>
                <a:solidFill>
                  <a:schemeClr val="bg1"/>
                </a:solidFill>
                <a:effectLst/>
                <a:latin typeface="Calibri"/>
              </a:rPr>
            </a:br>
            <a:endParaRPr lang="en-US" dirty="0"/>
          </a:p>
        </p:txBody>
      </p:sp>
      <p:pic>
        <p:nvPicPr>
          <p:cNvPr id="3" name="Picture 2">
            <a:extLst>
              <a:ext uri="{FF2B5EF4-FFF2-40B4-BE49-F238E27FC236}">
                <a16:creationId xmlns:a16="http://schemas.microsoft.com/office/drawing/2014/main" xmlns="" id="{C2AD225D-7D8B-4254-BA6F-EE309DD60AE5}"/>
              </a:ext>
            </a:extLst>
          </p:cNvPr>
          <p:cNvPicPr>
            <a:picLocks noChangeAspect="1"/>
          </p:cNvPicPr>
          <p:nvPr/>
        </p:nvPicPr>
        <p:blipFill>
          <a:blip r:embed="rId2" cstate="print"/>
          <a:stretch>
            <a:fillRect/>
          </a:stretch>
        </p:blipFill>
        <p:spPr>
          <a:xfrm>
            <a:off x="0" y="1524000"/>
            <a:ext cx="9144000" cy="5334000"/>
          </a:xfrm>
          <a:prstGeom prst="rect">
            <a:avLst/>
          </a:prstGeom>
        </p:spPr>
      </p:pic>
      <p:pic>
        <p:nvPicPr>
          <p:cNvPr id="5" name="Picture 4"/>
          <p:cNvPicPr>
            <a:picLocks noChangeAspect="1" noChangeArrowheads="1"/>
          </p:cNvPicPr>
          <p:nvPr/>
        </p:nvPicPr>
        <p:blipFill>
          <a:blip r:embed="rId3" cstate="print"/>
          <a:srcRect/>
          <a:stretch>
            <a:fillRect/>
          </a:stretch>
        </p:blipFill>
        <p:spPr bwMode="auto">
          <a:xfrm>
            <a:off x="8305800" y="2"/>
            <a:ext cx="838200" cy="489969"/>
          </a:xfrm>
          <a:prstGeom prst="rect">
            <a:avLst/>
          </a:prstGeom>
          <a:noFill/>
          <a:ln w="9525">
            <a:noFill/>
            <a:miter lim="800000"/>
            <a:headEnd/>
            <a:tailEnd/>
          </a:ln>
          <a:effectLst/>
        </p:spPr>
      </p:pic>
      <p:pic>
        <p:nvPicPr>
          <p:cNvPr id="6" name="Picture 5">
            <a:extLst>
              <a:ext uri="{FF2B5EF4-FFF2-40B4-BE49-F238E27FC236}">
                <a16:creationId xmlns="" xmlns:a16="http://schemas.microsoft.com/office/drawing/2014/main" id="{778A35EE-1CA6-4FE4-A10E-76EF16604DC6}"/>
              </a:ext>
            </a:extLst>
          </p:cNvPr>
          <p:cNvPicPr>
            <a:picLocks noChangeAspect="1"/>
          </p:cNvPicPr>
          <p:nvPr/>
        </p:nvPicPr>
        <p:blipFill>
          <a:blip r:embed="rId4" cstate="print"/>
          <a:stretch>
            <a:fillRect/>
          </a:stretch>
        </p:blipFill>
        <p:spPr>
          <a:xfrm>
            <a:off x="3" y="0"/>
            <a:ext cx="1600199" cy="5334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0" y="2667002"/>
            <a:ext cx="6172200" cy="461665"/>
          </a:xfrm>
          <a:prstGeom prst="rect">
            <a:avLst/>
          </a:prstGeom>
          <a:noFill/>
        </p:spPr>
        <p:txBody>
          <a:bodyPr wrap="square" lIns="0" tIns="0" rIns="0" bIns="0" rtlCol="0">
            <a:spAutoFit/>
          </a:bodyPr>
          <a:lstStyle/>
          <a:p>
            <a:pPr algn="ctr" fontAlgn="base">
              <a:spcBef>
                <a:spcPct val="0"/>
              </a:spcBef>
              <a:spcAft>
                <a:spcPct val="0"/>
              </a:spcAft>
            </a:pPr>
            <a:r>
              <a:rPr lang="en-US" sz="3000" dirty="0">
                <a:solidFill>
                  <a:schemeClr val="tx2">
                    <a:lumMod val="50000"/>
                  </a:schemeClr>
                </a:solidFill>
                <a:latin typeface="Arial Black" panose="020B0A04020102020204" pitchFamily="34" charset="0"/>
                <a:cs typeface="Arial" charset="0"/>
              </a:rPr>
              <a:t>THANK YOU! </a:t>
            </a:r>
          </a:p>
        </p:txBody>
      </p:sp>
      <p:sp>
        <p:nvSpPr>
          <p:cNvPr id="14" name="Rectangle 13"/>
          <p:cNvSpPr/>
          <p:nvPr/>
        </p:nvSpPr>
        <p:spPr>
          <a:xfrm>
            <a:off x="3276602" y="2286000"/>
            <a:ext cx="1939761" cy="147252"/>
          </a:xfrm>
          <a:prstGeom prst="rect">
            <a:avLst/>
          </a:prstGeom>
          <a:solidFill>
            <a:schemeClr val="tx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chemeClr val="tx2">
                  <a:lumMod val="50000"/>
                </a:schemeClr>
              </a:solidFill>
            </a:endParaRPr>
          </a:p>
        </p:txBody>
      </p:sp>
      <p:sp>
        <p:nvSpPr>
          <p:cNvPr id="15" name="TextBox 14"/>
          <p:cNvSpPr txBox="1"/>
          <p:nvPr/>
        </p:nvSpPr>
        <p:spPr>
          <a:xfrm>
            <a:off x="1034922" y="3200402"/>
            <a:ext cx="8109081" cy="276999"/>
          </a:xfrm>
          <a:prstGeom prst="rect">
            <a:avLst/>
          </a:prstGeom>
          <a:noFill/>
        </p:spPr>
        <p:txBody>
          <a:bodyPr wrap="square" lIns="0" tIns="0" rIns="0" bIns="0" rtlCol="0">
            <a:spAutoFit/>
          </a:bodyPr>
          <a:lstStyle/>
          <a:p>
            <a:pPr algn="ctr" fontAlgn="base">
              <a:spcBef>
                <a:spcPct val="0"/>
              </a:spcBef>
              <a:spcAft>
                <a:spcPct val="0"/>
              </a:spcAft>
            </a:pPr>
            <a:r>
              <a:rPr lang="en-US" dirty="0">
                <a:solidFill>
                  <a:schemeClr val="tx2">
                    <a:lumMod val="50000"/>
                  </a:schemeClr>
                </a:solidFill>
                <a:latin typeface="Arial Black" panose="020B0A04020102020204"/>
                <a:cs typeface="Arial" charset="0"/>
              </a:rPr>
              <a:t>WE LOOK FORWARD TO WORKING WITH YOU!</a:t>
            </a:r>
          </a:p>
        </p:txBody>
      </p:sp>
      <p:sp>
        <p:nvSpPr>
          <p:cNvPr id="17" name="Rectangle 16"/>
          <p:cNvSpPr/>
          <p:nvPr/>
        </p:nvSpPr>
        <p:spPr>
          <a:xfrm>
            <a:off x="1447800" y="3581402"/>
            <a:ext cx="6096000" cy="2308324"/>
          </a:xfrm>
          <a:prstGeom prst="rect">
            <a:avLst/>
          </a:prstGeom>
        </p:spPr>
        <p:txBody>
          <a:bodyPr wrap="square">
            <a:spAutoFit/>
          </a:bodyPr>
          <a:lstStyle/>
          <a:p>
            <a:pPr algn="ctr"/>
            <a:r>
              <a:rPr lang="en-US" dirty="0" smtClean="0">
                <a:solidFill>
                  <a:schemeClr val="tx2">
                    <a:lumMod val="50000"/>
                  </a:schemeClr>
                </a:solidFill>
              </a:rPr>
              <a:t>M.Y.Maharshi</a:t>
            </a:r>
            <a:br>
              <a:rPr lang="en-US" dirty="0" smtClean="0">
                <a:solidFill>
                  <a:schemeClr val="tx2">
                    <a:lumMod val="50000"/>
                  </a:schemeClr>
                </a:solidFill>
              </a:rPr>
            </a:br>
            <a:r>
              <a:rPr lang="en-US" dirty="0" smtClean="0">
                <a:solidFill>
                  <a:schemeClr val="tx2">
                    <a:lumMod val="50000"/>
                  </a:schemeClr>
                </a:solidFill>
              </a:rPr>
              <a:t>Managing Director</a:t>
            </a:r>
            <a:br>
              <a:rPr lang="en-US" dirty="0" smtClean="0">
                <a:solidFill>
                  <a:schemeClr val="tx2">
                    <a:lumMod val="50000"/>
                  </a:schemeClr>
                </a:solidFill>
              </a:rPr>
            </a:br>
            <a:r>
              <a:rPr lang="en-US" dirty="0" smtClean="0">
                <a:solidFill>
                  <a:schemeClr val="tx2">
                    <a:lumMod val="50000"/>
                  </a:schemeClr>
                </a:solidFill>
              </a:rPr>
              <a:t>MYM Technologies Limited</a:t>
            </a:r>
            <a:br>
              <a:rPr lang="en-US" dirty="0" smtClean="0">
                <a:solidFill>
                  <a:schemeClr val="tx2">
                    <a:lumMod val="50000"/>
                  </a:schemeClr>
                </a:solidFill>
              </a:rPr>
            </a:br>
            <a:r>
              <a:rPr lang="en-US" dirty="0" smtClean="0">
                <a:solidFill>
                  <a:schemeClr val="tx2">
                    <a:lumMod val="50000"/>
                  </a:schemeClr>
                </a:solidFill>
              </a:rPr>
              <a:t>Flat No:102,Shreya Blossoms, Road no.15/A Jubilee Hills,</a:t>
            </a:r>
          </a:p>
          <a:p>
            <a:pPr algn="ctr"/>
            <a:r>
              <a:rPr lang="en-US" dirty="0" smtClean="0">
                <a:solidFill>
                  <a:schemeClr val="tx2">
                    <a:lumMod val="50000"/>
                  </a:schemeClr>
                </a:solidFill>
              </a:rPr>
              <a:t>Hyd-500033</a:t>
            </a:r>
          </a:p>
          <a:p>
            <a:pPr algn="ctr"/>
            <a:r>
              <a:rPr lang="en-US" dirty="0" smtClean="0">
                <a:solidFill>
                  <a:schemeClr val="tx2">
                    <a:lumMod val="50000"/>
                  </a:schemeClr>
                </a:solidFill>
              </a:rPr>
              <a:t>Email id: maharshi@mymtechnologies.com</a:t>
            </a:r>
          </a:p>
          <a:p>
            <a:pPr algn="ctr"/>
            <a:r>
              <a:rPr lang="en-US" dirty="0" smtClean="0">
                <a:solidFill>
                  <a:schemeClr val="tx2">
                    <a:lumMod val="50000"/>
                  </a:schemeClr>
                </a:solidFill>
              </a:rPr>
              <a:t>Mobile:+91 9849004856  </a:t>
            </a:r>
          </a:p>
          <a:p>
            <a:pPr algn="ctr"/>
            <a:r>
              <a:rPr lang="en-US" dirty="0" smtClean="0">
                <a:solidFill>
                  <a:schemeClr val="tx2">
                    <a:lumMod val="50000"/>
                  </a:schemeClr>
                </a:solidFill>
              </a:rPr>
              <a:t>www.lorhanit.com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0" y="2590802"/>
            <a:ext cx="4572000" cy="954107"/>
          </a:xfrm>
          <a:prstGeom prst="rect">
            <a:avLst/>
          </a:prstGeom>
        </p:spPr>
        <p:txBody>
          <a:bodyPr>
            <a:spAutoFit/>
          </a:bodyPr>
          <a:lstStyle/>
          <a:p>
            <a:pPr>
              <a:lnSpc>
                <a:spcPct val="100000"/>
              </a:lnSpc>
              <a:spcBef>
                <a:spcPts val="0"/>
              </a:spcBef>
            </a:pPr>
            <a:r>
              <a:rPr lang="en-US" sz="2800" b="1" i="1" dirty="0" smtClean="0">
                <a:latin typeface="Century Gothic" panose="020B0502020202020204" pitchFamily="34" charset="0"/>
              </a:rPr>
              <a:t>Corporate</a:t>
            </a:r>
          </a:p>
          <a:p>
            <a:pPr>
              <a:lnSpc>
                <a:spcPct val="100000"/>
              </a:lnSpc>
              <a:spcBef>
                <a:spcPts val="0"/>
              </a:spcBef>
            </a:pPr>
            <a:r>
              <a:rPr lang="en-US" sz="2800" b="1" i="1" dirty="0" smtClean="0">
                <a:latin typeface="Century Gothic" panose="020B0502020202020204" pitchFamily="34" charset="0"/>
              </a:rPr>
              <a:t>Overview</a:t>
            </a:r>
            <a:endParaRPr lang="en-US" sz="2800" b="1" i="1" dirty="0">
              <a:latin typeface="Century Gothic" panose="020B0502020202020204" pitchFamily="34" charset="0"/>
            </a:endParaRPr>
          </a:p>
        </p:txBody>
      </p:sp>
      <p:pic>
        <p:nvPicPr>
          <p:cNvPr id="7" name="Picture 2"/>
          <p:cNvPicPr>
            <a:picLocks noChangeAspect="1" noChangeArrowheads="1"/>
          </p:cNvPicPr>
          <p:nvPr/>
        </p:nvPicPr>
        <p:blipFill>
          <a:blip r:embed="rId2" cstate="print"/>
          <a:srcRect/>
          <a:stretch>
            <a:fillRect/>
          </a:stretch>
        </p:blipFill>
        <p:spPr bwMode="auto">
          <a:xfrm>
            <a:off x="8305800" y="2"/>
            <a:ext cx="838200" cy="489969"/>
          </a:xfrm>
          <a:prstGeom prst="rect">
            <a:avLst/>
          </a:prstGeom>
          <a:noFill/>
          <a:ln w="9525">
            <a:noFill/>
            <a:miter lim="800000"/>
            <a:headEnd/>
            <a:tailEnd/>
          </a:ln>
          <a:effectLst/>
        </p:spPr>
      </p:pic>
      <p:pic>
        <p:nvPicPr>
          <p:cNvPr id="8" name="Picture 7">
            <a:extLst>
              <a:ext uri="{FF2B5EF4-FFF2-40B4-BE49-F238E27FC236}">
                <a16:creationId xmlns="" xmlns:a16="http://schemas.microsoft.com/office/drawing/2014/main" id="{778A35EE-1CA6-4FE4-A10E-76EF16604DC6}"/>
              </a:ext>
            </a:extLst>
          </p:cNvPr>
          <p:cNvPicPr>
            <a:picLocks noChangeAspect="1"/>
          </p:cNvPicPr>
          <p:nvPr/>
        </p:nvPicPr>
        <p:blipFill>
          <a:blip r:embed="rId3" cstate="print"/>
          <a:stretch>
            <a:fillRect/>
          </a:stretch>
        </p:blipFill>
        <p:spPr>
          <a:xfrm>
            <a:off x="3" y="0"/>
            <a:ext cx="1600199" cy="5334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96"/>
          <p:cNvSpPr/>
          <p:nvPr/>
        </p:nvSpPr>
        <p:spPr>
          <a:xfrm>
            <a:off x="2" y="-3209"/>
            <a:ext cx="4650388" cy="6857998"/>
          </a:xfrm>
          <a:prstGeom prst="rect">
            <a:avLst/>
          </a:prstGeom>
          <a:solidFill>
            <a:srgbClr val="002060"/>
          </a:solidFill>
          <a:ln w="12700">
            <a:miter lim="400000"/>
          </a:ln>
        </p:spPr>
        <p:txBody>
          <a:bodyPr lIns="25400" tIns="25400" rIns="25400" bIns="25400" anchor="ct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00C6FD"/>
                </a:solidFill>
                <a:latin typeface="Helvetica Light"/>
                <a:ea typeface="Helvetica Light"/>
                <a:cs typeface="Helvetica Light"/>
                <a:sym typeface="Helvetica Light"/>
              </a:defRPr>
            </a:pPr>
            <a:endParaRPr kumimoji="0" sz="1200" b="0" i="0" u="none" strike="noStrike" kern="1200" cap="none" spc="0" normalizeH="0" baseline="0" noProof="0">
              <a:ln>
                <a:noFill/>
              </a:ln>
              <a:solidFill>
                <a:srgbClr val="00C6FD"/>
              </a:solidFill>
              <a:effectLst/>
              <a:uLnTx/>
              <a:uFillTx/>
              <a:latin typeface="Century Gothic" panose="020B0502020202020204" pitchFamily="34" charset="0"/>
              <a:sym typeface="Helvetica Ligh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63512" y="10962"/>
            <a:ext cx="4680488" cy="6836080"/>
          </a:xfrm>
          <a:prstGeom prst="rect">
            <a:avLst/>
          </a:prstGeom>
        </p:spPr>
      </p:pic>
      <p:sp>
        <p:nvSpPr>
          <p:cNvPr id="5" name="Shape 196"/>
          <p:cNvSpPr/>
          <p:nvPr/>
        </p:nvSpPr>
        <p:spPr>
          <a:xfrm>
            <a:off x="2" y="-3209"/>
            <a:ext cx="4650388" cy="6857998"/>
          </a:xfrm>
          <a:prstGeom prst="rect">
            <a:avLst/>
          </a:prstGeom>
          <a:solidFill>
            <a:srgbClr val="002060"/>
          </a:solidFill>
          <a:ln w="12700">
            <a:miter lim="400000"/>
          </a:ln>
        </p:spPr>
        <p:txBody>
          <a:bodyPr lIns="25400" tIns="25400" rIns="25400" bIns="25400" anchor="ct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00C6FD"/>
                </a:solidFill>
                <a:latin typeface="Helvetica Light"/>
                <a:ea typeface="Helvetica Light"/>
                <a:cs typeface="Helvetica Light"/>
                <a:sym typeface="Helvetica Light"/>
              </a:defRPr>
            </a:pPr>
            <a:endParaRPr kumimoji="0" sz="1200" b="0" i="0" u="none" strike="noStrike" kern="1200" cap="none" spc="0" normalizeH="0" baseline="0" noProof="0">
              <a:ln>
                <a:noFill/>
              </a:ln>
              <a:solidFill>
                <a:srgbClr val="00C6FD"/>
              </a:solidFill>
              <a:effectLst/>
              <a:uLnTx/>
              <a:uFillTx/>
              <a:latin typeface="Century Gothic" panose="020B0502020202020204" pitchFamily="34" charset="0"/>
              <a:sym typeface="Helvetica Light"/>
            </a:endParaRPr>
          </a:p>
        </p:txBody>
      </p:sp>
      <p:sp>
        <p:nvSpPr>
          <p:cNvPr id="6" name="Shape 197"/>
          <p:cNvSpPr/>
          <p:nvPr/>
        </p:nvSpPr>
        <p:spPr>
          <a:xfrm>
            <a:off x="251428" y="784259"/>
            <a:ext cx="3597677" cy="266740"/>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gn="l">
              <a:defRPr sz="7500">
                <a:solidFill>
                  <a:srgbClr val="FFFFFF"/>
                </a:solidFill>
                <a:latin typeface="Oswald Regular"/>
                <a:ea typeface="Oswald Regular"/>
                <a:cs typeface="Oswald Regular"/>
                <a:sym typeface="Oswald Regula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400" b="1" i="0" u="none" strike="noStrike" kern="1200" cap="none" spc="0" normalizeH="0" baseline="0" noProof="0" dirty="0">
                <a:ln>
                  <a:noFill/>
                </a:ln>
                <a:solidFill>
                  <a:srgbClr val="FFFFFF"/>
                </a:solidFill>
                <a:effectLst/>
                <a:uLnTx/>
                <a:uFillTx/>
                <a:latin typeface="Century Gothic" panose="020B0502020202020204" pitchFamily="34" charset="0"/>
                <a:sym typeface="Oswald Regular"/>
              </a:rPr>
              <a:t>Who we are</a:t>
            </a:r>
          </a:p>
        </p:txBody>
      </p:sp>
      <p:sp>
        <p:nvSpPr>
          <p:cNvPr id="7" name="Shape 199"/>
          <p:cNvSpPr/>
          <p:nvPr/>
        </p:nvSpPr>
        <p:spPr>
          <a:xfrm>
            <a:off x="243477" y="1100556"/>
            <a:ext cx="4996435" cy="420628"/>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gn="l">
              <a:defRPr sz="4500">
                <a:solidFill>
                  <a:srgbClr val="FFFFFF"/>
                </a:solidFill>
                <a:latin typeface="Lato Regular"/>
                <a:ea typeface="Lato Regular"/>
                <a:cs typeface="Lato Regular"/>
                <a:sym typeface="Lato Regula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srgbClr val="FFFFFF"/>
                </a:solidFill>
                <a:effectLst/>
                <a:uLnTx/>
                <a:uFillTx/>
                <a:latin typeface="Century Gothic" panose="020B0502020202020204" pitchFamily="34" charset="0"/>
                <a:sym typeface="Lato Regular"/>
              </a:rPr>
              <a:t>A leading digital solutions and technology services </a:t>
            </a:r>
            <a:endParaRPr kumimoji="0" lang="en-IN" sz="1200" b="0" i="0" u="none" strike="noStrike" kern="1200" cap="none" spc="0" normalizeH="0" baseline="0" noProof="0" dirty="0">
              <a:ln>
                <a:noFill/>
              </a:ln>
              <a:solidFill>
                <a:srgbClr val="FFFFFF"/>
              </a:solidFill>
              <a:effectLst/>
              <a:uLnTx/>
              <a:uFillTx/>
              <a:latin typeface="Century Gothic" panose="020B0502020202020204" pitchFamily="34" charset="0"/>
              <a:sym typeface="Lato 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srgbClr val="FFFFFF"/>
                </a:solidFill>
                <a:effectLst/>
                <a:uLnTx/>
                <a:uFillTx/>
                <a:latin typeface="Century Gothic" panose="020B0502020202020204" pitchFamily="34" charset="0"/>
                <a:sym typeface="Lato Regular"/>
              </a:rPr>
              <a:t>company</a:t>
            </a:r>
          </a:p>
        </p:txBody>
      </p:sp>
      <p:sp>
        <p:nvSpPr>
          <p:cNvPr id="8" name="Shape 201"/>
          <p:cNvSpPr/>
          <p:nvPr/>
        </p:nvSpPr>
        <p:spPr>
          <a:xfrm>
            <a:off x="11819899" y="6466490"/>
            <a:ext cx="94577" cy="235962"/>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2400">
                <a:latin typeface="Lato Regular"/>
                <a:ea typeface="Lato Regular"/>
                <a:cs typeface="Lato Regular"/>
                <a:sym typeface="Lato Regular"/>
              </a:defRPr>
            </a:pPr>
            <a:r>
              <a:rPr kumimoji="0" sz="1200" b="0" i="0" u="none" strike="noStrike" kern="1200" cap="none" spc="0" normalizeH="0" baseline="0" noProof="0" dirty="0">
                <a:ln>
                  <a:noFill/>
                </a:ln>
                <a:solidFill>
                  <a:prstClr val="black"/>
                </a:solidFill>
                <a:effectLst/>
                <a:uLnTx/>
                <a:uFillTx/>
                <a:latin typeface="Lato Regular"/>
                <a:sym typeface="Lato Regular"/>
              </a:rPr>
              <a:t>￼</a:t>
            </a:r>
          </a:p>
        </p:txBody>
      </p:sp>
      <p:sp>
        <p:nvSpPr>
          <p:cNvPr id="9" name="Shape 197">
            <a:extLst>
              <a:ext uri="{FF2B5EF4-FFF2-40B4-BE49-F238E27FC236}">
                <a16:creationId xmlns:a16="http://schemas.microsoft.com/office/drawing/2014/main" xmlns="" id="{088EA81D-ED4E-4FAE-AF13-6B22A0C53554}"/>
              </a:ext>
            </a:extLst>
          </p:cNvPr>
          <p:cNvSpPr/>
          <p:nvPr/>
        </p:nvSpPr>
        <p:spPr>
          <a:xfrm>
            <a:off x="276608" y="2018036"/>
            <a:ext cx="3597677" cy="266740"/>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gn="l">
              <a:defRPr sz="7500">
                <a:solidFill>
                  <a:srgbClr val="FFFFFF"/>
                </a:solidFill>
                <a:latin typeface="Oswald Regular"/>
                <a:ea typeface="Oswald Regular"/>
                <a:cs typeface="Oswald Regular"/>
                <a:sym typeface="Oswald Regula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dirty="0">
                <a:ln>
                  <a:noFill/>
                </a:ln>
                <a:solidFill>
                  <a:srgbClr val="FFFFFF"/>
                </a:solidFill>
                <a:effectLst/>
                <a:uLnTx/>
                <a:uFillTx/>
                <a:latin typeface="Century Gothic" panose="020B0502020202020204" pitchFamily="34" charset="0"/>
                <a:sym typeface="Oswald Regular"/>
              </a:rPr>
              <a:t>Lineage</a:t>
            </a:r>
            <a:endParaRPr kumimoji="0" sz="1400" b="1" i="0" u="none" strike="noStrike" kern="1200" cap="none" spc="0" normalizeH="0" baseline="0" noProof="0" dirty="0">
              <a:ln>
                <a:noFill/>
              </a:ln>
              <a:solidFill>
                <a:srgbClr val="FFFFFF"/>
              </a:solidFill>
              <a:effectLst/>
              <a:uLnTx/>
              <a:uFillTx/>
              <a:latin typeface="Century Gothic" panose="020B0502020202020204" pitchFamily="34" charset="0"/>
              <a:sym typeface="Oswald Regular"/>
            </a:endParaRPr>
          </a:p>
        </p:txBody>
      </p:sp>
      <p:sp>
        <p:nvSpPr>
          <p:cNvPr id="10" name="Shape 199">
            <a:extLst>
              <a:ext uri="{FF2B5EF4-FFF2-40B4-BE49-F238E27FC236}">
                <a16:creationId xmlns:a16="http://schemas.microsoft.com/office/drawing/2014/main" xmlns="" id="{60639360-F47C-4EF5-93B5-AC1C7C5C90FD}"/>
              </a:ext>
            </a:extLst>
          </p:cNvPr>
          <p:cNvSpPr/>
          <p:nvPr/>
        </p:nvSpPr>
        <p:spPr>
          <a:xfrm>
            <a:off x="299831" y="2359387"/>
            <a:ext cx="3770608" cy="605294"/>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gn="l">
              <a:defRPr sz="4500">
                <a:solidFill>
                  <a:srgbClr val="FFFFFF"/>
                </a:solidFill>
                <a:latin typeface="Lato Regular"/>
                <a:ea typeface="Lato Regular"/>
                <a:cs typeface="Lato Regular"/>
                <a:sym typeface="Lato Regular"/>
              </a:defRPr>
            </a:lvl1p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N" sz="1200" b="0" i="0" u="none" strike="noStrike" kern="1200" cap="none" spc="0" normalizeH="0" baseline="0" noProof="0" dirty="0">
                <a:ln>
                  <a:noFill/>
                </a:ln>
                <a:solidFill>
                  <a:srgbClr val="FFFFFF"/>
                </a:solidFill>
                <a:effectLst/>
                <a:uLnTx/>
                <a:uFillTx/>
                <a:latin typeface="Century Gothic" panose="020B0502020202020204" pitchFamily="34" charset="0"/>
                <a:sym typeface="Lato Regular"/>
              </a:rPr>
              <a:t>$</a:t>
            </a:r>
            <a:r>
              <a:rPr lang="en-IN" sz="1200" dirty="0">
                <a:latin typeface="Century Gothic" panose="020B0502020202020204" pitchFamily="34" charset="0"/>
              </a:rPr>
              <a:t>100</a:t>
            </a:r>
            <a:r>
              <a:rPr kumimoji="0" lang="en-IN" sz="1200" b="0" i="0" u="none" strike="noStrike" kern="1200" cap="none" spc="0" normalizeH="0" baseline="0" noProof="0" dirty="0">
                <a:ln>
                  <a:noFill/>
                </a:ln>
                <a:solidFill>
                  <a:srgbClr val="FFFFFF"/>
                </a:solidFill>
                <a:effectLst/>
                <a:uLnTx/>
                <a:uFillTx/>
                <a:latin typeface="Century Gothic" panose="020B0502020202020204" pitchFamily="34" charset="0"/>
                <a:sym typeface="Lato Regular"/>
              </a:rPr>
              <a:t>+Mn Organization</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IN" sz="1200" dirty="0">
                <a:latin typeface="Century Gothic" panose="020B0502020202020204" pitchFamily="34" charset="0"/>
              </a:rPr>
              <a:t>Investors from US- Lorhan Corp and IT America</a:t>
            </a:r>
            <a:endParaRPr kumimoji="0" lang="en-IN" sz="1200" b="0" i="0" u="none" strike="noStrike" kern="1200" cap="none" spc="0" normalizeH="0" baseline="0" noProof="0" dirty="0">
              <a:ln>
                <a:noFill/>
              </a:ln>
              <a:solidFill>
                <a:srgbClr val="FFFFFF"/>
              </a:solidFill>
              <a:effectLst/>
              <a:uLnTx/>
              <a:uFillTx/>
              <a:latin typeface="Century Gothic" panose="020B0502020202020204" pitchFamily="34" charset="0"/>
              <a:sym typeface="Lato Regular"/>
            </a:endParaRPr>
          </a:p>
        </p:txBody>
      </p:sp>
      <p:sp>
        <p:nvSpPr>
          <p:cNvPr id="11" name="Shape 197">
            <a:extLst>
              <a:ext uri="{FF2B5EF4-FFF2-40B4-BE49-F238E27FC236}">
                <a16:creationId xmlns:a16="http://schemas.microsoft.com/office/drawing/2014/main" xmlns="" id="{F67A5957-DB64-4725-A4B0-43309ECAE761}"/>
              </a:ext>
            </a:extLst>
          </p:cNvPr>
          <p:cNvSpPr/>
          <p:nvPr/>
        </p:nvSpPr>
        <p:spPr>
          <a:xfrm>
            <a:off x="309739" y="3307475"/>
            <a:ext cx="3597677" cy="266740"/>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gn="l">
              <a:defRPr sz="7500">
                <a:solidFill>
                  <a:srgbClr val="FFFFFF"/>
                </a:solidFill>
                <a:latin typeface="Oswald Regular"/>
                <a:ea typeface="Oswald Regular"/>
                <a:cs typeface="Oswald Regular"/>
                <a:sym typeface="Oswald Regula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dirty="0">
                <a:ln>
                  <a:noFill/>
                </a:ln>
                <a:solidFill>
                  <a:srgbClr val="FFFFFF"/>
                </a:solidFill>
                <a:effectLst/>
                <a:uLnTx/>
                <a:uFillTx/>
                <a:latin typeface="Century Gothic" panose="020B0502020202020204" pitchFamily="34" charset="0"/>
                <a:sym typeface="Oswald Regular"/>
              </a:rPr>
              <a:t>Global </a:t>
            </a:r>
            <a:endParaRPr kumimoji="0" sz="1400" b="1" i="0" u="none" strike="noStrike" kern="1200" cap="none" spc="0" normalizeH="0" baseline="0" noProof="0" dirty="0">
              <a:ln>
                <a:noFill/>
              </a:ln>
              <a:solidFill>
                <a:srgbClr val="FFFFFF"/>
              </a:solidFill>
              <a:effectLst/>
              <a:uLnTx/>
              <a:uFillTx/>
              <a:latin typeface="Century Gothic" panose="020B0502020202020204" pitchFamily="34" charset="0"/>
              <a:sym typeface="Oswald Regular"/>
            </a:endParaRPr>
          </a:p>
        </p:txBody>
      </p:sp>
      <p:sp>
        <p:nvSpPr>
          <p:cNvPr id="12" name="Shape 199">
            <a:extLst>
              <a:ext uri="{FF2B5EF4-FFF2-40B4-BE49-F238E27FC236}">
                <a16:creationId xmlns:a16="http://schemas.microsoft.com/office/drawing/2014/main" xmlns="" id="{F86C5A44-58AB-485E-9D9C-B376C2DF4CB0}"/>
              </a:ext>
            </a:extLst>
          </p:cNvPr>
          <p:cNvSpPr/>
          <p:nvPr/>
        </p:nvSpPr>
        <p:spPr>
          <a:xfrm>
            <a:off x="329224" y="3747105"/>
            <a:ext cx="3991941" cy="1990288"/>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gn="l">
              <a:defRPr sz="4500">
                <a:solidFill>
                  <a:srgbClr val="FFFFFF"/>
                </a:solidFill>
                <a:latin typeface="Lato Regular"/>
                <a:ea typeface="Lato Regular"/>
                <a:cs typeface="Lato Regular"/>
                <a:sym typeface="Lato Regular"/>
              </a:defRPr>
            </a:lvl1p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N" sz="1200" b="0" i="0" u="none" strike="noStrike" kern="1200" cap="none" spc="0" normalizeH="0" baseline="0" noProof="0" dirty="0">
                <a:ln>
                  <a:noFill/>
                </a:ln>
                <a:solidFill>
                  <a:srgbClr val="FFFFFF"/>
                </a:solidFill>
                <a:effectLst/>
                <a:uLnTx/>
                <a:uFillTx/>
                <a:latin typeface="Century Gothic" panose="020B0502020202020204" pitchFamily="34" charset="0"/>
                <a:sym typeface="Lato Regular"/>
              </a:rPr>
              <a:t>1500+ employees globally</a:t>
            </a:r>
          </a:p>
          <a:p>
            <a:pPr marL="285750" lvl="0" indent="-285750">
              <a:lnSpc>
                <a:spcPct val="150000"/>
              </a:lnSpc>
              <a:buFont typeface="Arial" panose="020B0604020202020204" pitchFamily="34" charset="0"/>
              <a:buChar char="•"/>
              <a:defRPr/>
            </a:pPr>
            <a:r>
              <a:rPr lang="en-US" sz="1200" dirty="0">
                <a:latin typeface="Century Gothic" panose="020B0502020202020204" pitchFamily="34" charset="0"/>
              </a:rPr>
              <a:t>300+ Overall clients</a:t>
            </a:r>
          </a:p>
          <a:p>
            <a:pPr marL="285750" lvl="0" indent="-285750">
              <a:lnSpc>
                <a:spcPct val="150000"/>
              </a:lnSpc>
              <a:buFont typeface="Arial" panose="020B0604020202020204" pitchFamily="34" charset="0"/>
              <a:buChar char="•"/>
              <a:defRPr/>
            </a:pPr>
            <a:r>
              <a:rPr lang="en-US" sz="1200" dirty="0">
                <a:latin typeface="Century Gothic" panose="020B0502020202020204" pitchFamily="34" charset="0"/>
              </a:rPr>
              <a:t>120+ Active Clients</a:t>
            </a:r>
          </a:p>
          <a:p>
            <a:pPr marL="285750" lvl="0" indent="-285750">
              <a:lnSpc>
                <a:spcPct val="150000"/>
              </a:lnSpc>
              <a:buFont typeface="Arial" panose="020B0604020202020204" pitchFamily="34" charset="0"/>
              <a:buChar char="•"/>
              <a:defRPr/>
            </a:pPr>
            <a:r>
              <a:rPr lang="en-US" sz="1200" dirty="0">
                <a:latin typeface="Century Gothic" panose="020B0502020202020204" pitchFamily="34" charset="0"/>
              </a:rPr>
              <a:t>45+ Active Managed Services Engagements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N" sz="1200" b="0" i="0" u="none" strike="noStrike" kern="1200" cap="none" spc="0" normalizeH="0" baseline="0" noProof="0" dirty="0">
                <a:ln>
                  <a:noFill/>
                </a:ln>
                <a:solidFill>
                  <a:srgbClr val="FFFFFF"/>
                </a:solidFill>
                <a:effectLst/>
                <a:uLnTx/>
                <a:uFillTx/>
                <a:latin typeface="Century Gothic" panose="020B0502020202020204" pitchFamily="34" charset="0"/>
                <a:sym typeface="Lato Regular"/>
              </a:rPr>
              <a:t>Customer in 25 Countries across 5 Continents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N" sz="1200" b="0" i="0" u="none" strike="noStrike" kern="1200" cap="none" spc="0" normalizeH="0" baseline="0" noProof="0" dirty="0">
                <a:ln>
                  <a:noFill/>
                </a:ln>
                <a:solidFill>
                  <a:srgbClr val="FFFFFF"/>
                </a:solidFill>
                <a:effectLst/>
                <a:uLnTx/>
                <a:uFillTx/>
                <a:latin typeface="Century Gothic" panose="020B0502020202020204" pitchFamily="34" charset="0"/>
                <a:sym typeface="Lato Regular"/>
              </a:rPr>
              <a:t>11 Offices in India, US, Australia and UAE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sz="1200" b="0" i="0" u="none" strike="noStrike" kern="1200" cap="none" spc="0" normalizeH="0" baseline="0" noProof="0" dirty="0">
              <a:ln>
                <a:noFill/>
              </a:ln>
              <a:solidFill>
                <a:srgbClr val="FFFFFF"/>
              </a:solidFill>
              <a:effectLst/>
              <a:uLnTx/>
              <a:uFillTx/>
              <a:latin typeface="Century Gothic" panose="020B0502020202020204" pitchFamily="34" charset="0"/>
              <a:sym typeface="Lato Regular"/>
            </a:endParaRPr>
          </a:p>
        </p:txBody>
      </p:sp>
      <p:sp>
        <p:nvSpPr>
          <p:cNvPr id="14" name="Footer Placeholder 2">
            <a:extLst>
              <a:ext uri="{FF2B5EF4-FFF2-40B4-BE49-F238E27FC236}">
                <a16:creationId xmlns:a16="http://schemas.microsoft.com/office/drawing/2014/main" xmlns="" id="{220B9FA2-F1B6-41AB-89EE-78180FA4D79C}"/>
              </a:ext>
            </a:extLst>
          </p:cNvPr>
          <p:cNvSpPr>
            <a:spLocks noGrp="1"/>
          </p:cNvSpPr>
          <p:nvPr>
            <p:ph type="ftr" sz="quarter" idx="11"/>
          </p:nvPr>
        </p:nvSpPr>
        <p:spPr>
          <a:xfrm>
            <a:off x="4697273" y="6574653"/>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entury Gothic" panose="020B0502020202020204" pitchFamily="34" charset="0"/>
              </a:rPr>
              <a:t>www.lorhanit.com I @ Lorhan IT Services 2019</a:t>
            </a:r>
            <a:endParaRPr kumimoji="0" lang="en-IN" sz="9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15" name="Slide Number Placeholder 3">
            <a:extLst>
              <a:ext uri="{FF2B5EF4-FFF2-40B4-BE49-F238E27FC236}">
                <a16:creationId xmlns:a16="http://schemas.microsoft.com/office/drawing/2014/main" xmlns="" id="{F4AAC93E-D3EA-4D84-8250-C94608BAFC48}"/>
              </a:ext>
            </a:extLst>
          </p:cNvPr>
          <p:cNvSpPr>
            <a:spLocks noGrp="1"/>
          </p:cNvSpPr>
          <p:nvPr>
            <p:ph type="sldNum" sz="quarter" idx="12"/>
          </p:nvPr>
        </p:nvSpPr>
        <p:spPr>
          <a:xfrm>
            <a:off x="9269273" y="659657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4A601B-1D17-4B57-8D12-00B96ACAA03B}" type="slidenum">
              <a:rPr kumimoji="0" lang="en-IN" sz="900" b="0" i="0" u="none" strike="noStrike" kern="1200" cap="none" spc="0" normalizeH="0" baseline="0" noProof="0" smtClean="0">
                <a:ln>
                  <a:noFill/>
                </a:ln>
                <a:solidFill>
                  <a:prstClr val="black"/>
                </a:solidFill>
                <a:effectLst/>
                <a:uLnTx/>
                <a:uFillTx/>
                <a:latin typeface="Century Gothic" panose="020B0502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IN" sz="9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0"/>
            <a:ext cx="4572000" cy="400110"/>
          </a:xfrm>
          <a:prstGeom prst="rect">
            <a:avLst/>
          </a:prstGeom>
        </p:spPr>
        <p:txBody>
          <a:bodyPr>
            <a:spAutoFit/>
          </a:bodyPr>
          <a:lstStyle/>
          <a:p>
            <a:pPr>
              <a:lnSpc>
                <a:spcPct val="100000"/>
              </a:lnSpc>
              <a:spcBef>
                <a:spcPts val="0"/>
              </a:spcBef>
            </a:pPr>
            <a:r>
              <a:rPr lang="en-US" sz="2000" b="1" i="1" dirty="0" smtClean="0">
                <a:latin typeface="Century Gothic" panose="020B0502020202020204" pitchFamily="34" charset="0"/>
              </a:rPr>
              <a:t>S/4 HANA Capabilities</a:t>
            </a:r>
            <a:endParaRPr lang="en-US" sz="2000" b="1" i="1" dirty="0">
              <a:latin typeface="Century Gothic" panose="020B0502020202020204" pitchFamily="34" charset="0"/>
            </a:endParaRPr>
          </a:p>
        </p:txBody>
      </p:sp>
      <p:pic>
        <p:nvPicPr>
          <p:cNvPr id="3" name="Picture 2"/>
          <p:cNvPicPr>
            <a:picLocks noChangeAspect="1" noChangeArrowheads="1"/>
          </p:cNvPicPr>
          <p:nvPr/>
        </p:nvPicPr>
        <p:blipFill>
          <a:blip r:embed="rId2" cstate="print"/>
          <a:srcRect/>
          <a:stretch>
            <a:fillRect/>
          </a:stretch>
        </p:blipFill>
        <p:spPr bwMode="auto">
          <a:xfrm>
            <a:off x="8305800" y="2"/>
            <a:ext cx="838200" cy="489969"/>
          </a:xfrm>
          <a:prstGeom prst="rect">
            <a:avLst/>
          </a:prstGeom>
          <a:noFill/>
          <a:ln w="9525">
            <a:noFill/>
            <a:miter lim="800000"/>
            <a:headEnd/>
            <a:tailEnd/>
          </a:ln>
          <a:effectLst/>
        </p:spPr>
      </p:pic>
      <p:pic>
        <p:nvPicPr>
          <p:cNvPr id="5" name="Picture 4">
            <a:extLst>
              <a:ext uri="{FF2B5EF4-FFF2-40B4-BE49-F238E27FC236}">
                <a16:creationId xmlns="" xmlns:a16="http://schemas.microsoft.com/office/drawing/2014/main" id="{778A35EE-1CA6-4FE4-A10E-76EF16604DC6}"/>
              </a:ext>
            </a:extLst>
          </p:cNvPr>
          <p:cNvPicPr>
            <a:picLocks noChangeAspect="1"/>
          </p:cNvPicPr>
          <p:nvPr/>
        </p:nvPicPr>
        <p:blipFill>
          <a:blip r:embed="rId3" cstate="print"/>
          <a:stretch>
            <a:fillRect/>
          </a:stretch>
        </p:blipFill>
        <p:spPr>
          <a:xfrm>
            <a:off x="3" y="0"/>
            <a:ext cx="1600199" cy="533400"/>
          </a:xfrm>
          <a:prstGeom prst="rect">
            <a:avLst/>
          </a:prstGeom>
        </p:spPr>
      </p:pic>
      <p:sp>
        <p:nvSpPr>
          <p:cNvPr id="6" name="TextBox 5"/>
          <p:cNvSpPr txBox="1"/>
          <p:nvPr/>
        </p:nvSpPr>
        <p:spPr>
          <a:xfrm>
            <a:off x="228600" y="948692"/>
            <a:ext cx="8686800" cy="5447645"/>
          </a:xfrm>
          <a:prstGeom prst="rect">
            <a:avLst/>
          </a:prstGeom>
          <a:noFill/>
        </p:spPr>
        <p:txBody>
          <a:bodyPr wrap="square" rtlCol="0">
            <a:spAutoFit/>
          </a:bodyPr>
          <a:lstStyle/>
          <a:p>
            <a:pPr algn="just"/>
            <a:r>
              <a:rPr lang="en-US" sz="1600" dirty="0" smtClean="0"/>
              <a:t>With SAP S/4HANA®, businesses can create the digital core and benefit from a next-generation ERP built on most advanced in-memory platform-designed </a:t>
            </a:r>
            <a:r>
              <a:rPr lang="en-US" dirty="0" smtClean="0"/>
              <a:t>with</a:t>
            </a:r>
            <a:r>
              <a:rPr lang="en-US" sz="1600" dirty="0" smtClean="0"/>
              <a:t> most modern User experience-S/4 HANA can be deployed on premise, cloud or hybrid. SAP S/4HANA simplifies and accelerates key business scenarios with in-memory technology</a:t>
            </a:r>
          </a:p>
          <a:p>
            <a:pPr algn="just"/>
            <a:endParaRPr lang="en-US" sz="1600" dirty="0" smtClean="0"/>
          </a:p>
          <a:p>
            <a:pPr algn="just"/>
            <a:r>
              <a:rPr lang="en-US" sz="1600" dirty="0" smtClean="0"/>
              <a:t>SAP S/4HANA is designed with SAP Fiori user experience. With SAP Fiori UX, business users can now get a personalized, responsive and simple experience to get the job done from anywhere. This role-based experience built with modern design principles provides instant insight on any device for a completely remained user experience.</a:t>
            </a:r>
          </a:p>
          <a:p>
            <a:pPr algn="just"/>
            <a:r>
              <a:rPr lang="en-US" sz="1600" dirty="0" smtClean="0"/>
              <a:t> </a:t>
            </a:r>
          </a:p>
          <a:p>
            <a:pPr algn="just"/>
            <a:r>
              <a:rPr lang="en-US" sz="1600" dirty="0" smtClean="0"/>
              <a:t>Departmental applications can be consolidated and united by a new digital core and connected to external partners, suppliers, and machines.</a:t>
            </a:r>
          </a:p>
          <a:p>
            <a:pPr algn="just"/>
            <a:r>
              <a:rPr lang="en-US" sz="1600" dirty="0" smtClean="0"/>
              <a:t> </a:t>
            </a:r>
          </a:p>
          <a:p>
            <a:pPr algn="just"/>
            <a:r>
              <a:rPr lang="en-US" sz="1600" dirty="0" smtClean="0"/>
              <a:t>Cloud applications that support and extend the digital core are tightly integrated into the core with SAP HANA Cloud Platform. Examples include SAP Ariba®, SAP Success Factors®, and SAP Fieldglass® solutions, Concur® technology, and SAP Integrated Business Planning and SAP Business Objects, IoT technology</a:t>
            </a:r>
          </a:p>
          <a:p>
            <a:pPr algn="just"/>
            <a:r>
              <a:rPr lang="en-US" sz="1600" dirty="0" smtClean="0"/>
              <a:t>S/4HANA offers Instant, real-time insight for better decisions, Reinvented processes for higher performance. Higher productivity, Simplified Architecture for lower TCO</a:t>
            </a:r>
          </a:p>
          <a:p>
            <a:endParaRPr lang="en-US" sz="1400" dirty="0" smtClean="0"/>
          </a:p>
          <a:p>
            <a:r>
              <a:rPr lang="en-US" sz="1400" dirty="0" smtClean="0"/>
              <a:t> </a:t>
            </a:r>
          </a:p>
          <a:p>
            <a:endParaRPr lang="en-US"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990600"/>
          </a:xfrm>
        </p:spPr>
        <p:txBody>
          <a:bodyPr>
            <a:normAutofit fontScale="90000"/>
          </a:bodyPr>
          <a:lstStyle/>
          <a:p>
            <a:r>
              <a:rPr lang="en-US" sz="4000" b="1" dirty="0" smtClean="0">
                <a:solidFill>
                  <a:schemeClr val="tx2">
                    <a:lumMod val="75000"/>
                  </a:schemeClr>
                </a:solidFill>
              </a:rPr>
              <a:t/>
            </a:r>
            <a:br>
              <a:rPr lang="en-US" sz="4000" b="1" dirty="0" smtClean="0">
                <a:solidFill>
                  <a:schemeClr val="tx2">
                    <a:lumMod val="75000"/>
                  </a:schemeClr>
                </a:solidFill>
              </a:rPr>
            </a:br>
            <a:r>
              <a:rPr lang="en-US" sz="4000" b="1" dirty="0" smtClean="0">
                <a:solidFill>
                  <a:schemeClr val="accent1">
                    <a:lumMod val="75000"/>
                  </a:schemeClr>
                </a:solidFill>
              </a:rPr>
              <a:t>Intelligent Suite</a:t>
            </a:r>
            <a:br>
              <a:rPr lang="en-US" sz="4000" b="1" dirty="0" smtClean="0">
                <a:solidFill>
                  <a:schemeClr val="accent1">
                    <a:lumMod val="75000"/>
                  </a:schemeClr>
                </a:solidFill>
              </a:rPr>
            </a:br>
            <a:r>
              <a:rPr lang="en-US" sz="4000" b="1" dirty="0" smtClean="0">
                <a:solidFill>
                  <a:schemeClr val="accent1">
                    <a:lumMod val="75000"/>
                  </a:schemeClr>
                </a:solidFill>
              </a:rPr>
              <a:t>Brownfield &amp; Greenfield</a:t>
            </a:r>
            <a:r>
              <a:rPr lang="en-US" b="1" dirty="0" smtClean="0">
                <a:solidFill>
                  <a:schemeClr val="accent1">
                    <a:lumMod val="75000"/>
                  </a:schemeClr>
                </a:solidFill>
              </a:rPr>
              <a:t/>
            </a:r>
            <a:br>
              <a:rPr lang="en-US" b="1" dirty="0" smtClean="0">
                <a:solidFill>
                  <a:schemeClr val="accent1">
                    <a:lumMod val="75000"/>
                  </a:schemeClr>
                </a:solidFill>
              </a:rPr>
            </a:br>
            <a:endParaRPr lang="en-US" dirty="0">
              <a:solidFill>
                <a:schemeClr val="accent1">
                  <a:lumMod val="75000"/>
                </a:schemeClr>
              </a:solidFill>
            </a:endParaRPr>
          </a:p>
        </p:txBody>
      </p:sp>
      <p:sp>
        <p:nvSpPr>
          <p:cNvPr id="3" name="object 4">
            <a:extLst>
              <a:ext uri="{FF2B5EF4-FFF2-40B4-BE49-F238E27FC236}">
                <a16:creationId xmlns:a16="http://schemas.microsoft.com/office/drawing/2014/main" xmlns="" id="{44E09254-BB8B-FE4D-9730-BE064F32F168}"/>
              </a:ext>
            </a:extLst>
          </p:cNvPr>
          <p:cNvSpPr/>
          <p:nvPr/>
        </p:nvSpPr>
        <p:spPr>
          <a:xfrm>
            <a:off x="0" y="1411372"/>
            <a:ext cx="9144000" cy="5446629"/>
          </a:xfrm>
          <a:prstGeom prst="rect">
            <a:avLst/>
          </a:prstGeom>
          <a:blipFill>
            <a:blip r:embed="rId2" cstate="email">
              <a:extLst>
                <a:ext uri="{28A0092B-C50C-407E-A947-70E740481C1C}">
                  <a14:useLocalDpi xmlns:a14="http://schemas.microsoft.com/office/drawing/2010/main" xmlns=""/>
                </a:ext>
              </a:extLst>
            </a:blip>
            <a:srcRect/>
            <a:stretch>
              <a:fillRect b="1"/>
            </a:stretch>
          </a:blipFill>
        </p:spPr>
        <p:txBody>
          <a:bodyPr wrap="square" lIns="0" tIns="0" rIns="0" bIns="0" rtlCol="0"/>
          <a:lstStyle/>
          <a:p>
            <a:endParaRPr/>
          </a:p>
        </p:txBody>
      </p:sp>
      <p:pic>
        <p:nvPicPr>
          <p:cNvPr id="6" name="Picture 2"/>
          <p:cNvPicPr>
            <a:picLocks noChangeAspect="1" noChangeArrowheads="1"/>
          </p:cNvPicPr>
          <p:nvPr/>
        </p:nvPicPr>
        <p:blipFill>
          <a:blip r:embed="rId3" cstate="print"/>
          <a:srcRect/>
          <a:stretch>
            <a:fillRect/>
          </a:stretch>
        </p:blipFill>
        <p:spPr bwMode="auto">
          <a:xfrm>
            <a:off x="8305800" y="2"/>
            <a:ext cx="838200" cy="489969"/>
          </a:xfrm>
          <a:prstGeom prst="rect">
            <a:avLst/>
          </a:prstGeom>
          <a:noFill/>
          <a:ln w="9525">
            <a:noFill/>
            <a:miter lim="800000"/>
            <a:headEnd/>
            <a:tailEnd/>
          </a:ln>
          <a:effectLst/>
        </p:spPr>
      </p:pic>
      <p:pic>
        <p:nvPicPr>
          <p:cNvPr id="7" name="Picture 6">
            <a:extLst>
              <a:ext uri="{FF2B5EF4-FFF2-40B4-BE49-F238E27FC236}">
                <a16:creationId xmlns="" xmlns:a16="http://schemas.microsoft.com/office/drawing/2014/main" id="{778A35EE-1CA6-4FE4-A10E-76EF16604DC6}"/>
              </a:ext>
            </a:extLst>
          </p:cNvPr>
          <p:cNvPicPr>
            <a:picLocks noChangeAspect="1"/>
          </p:cNvPicPr>
          <p:nvPr/>
        </p:nvPicPr>
        <p:blipFill>
          <a:blip r:embed="rId4" cstate="print"/>
          <a:stretch>
            <a:fillRect/>
          </a:stretch>
        </p:blipFill>
        <p:spPr>
          <a:xfrm>
            <a:off x="3" y="0"/>
            <a:ext cx="1600199" cy="533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3570A7AB-1B02-4087-8367-BD0C613F24ED}"/>
              </a:ext>
            </a:extLst>
          </p:cNvPr>
          <p:cNvSpPr txBox="1">
            <a:spLocks/>
          </p:cNvSpPr>
          <p:nvPr/>
        </p:nvSpPr>
        <p:spPr>
          <a:xfrm>
            <a:off x="0" y="23507"/>
            <a:ext cx="8534400" cy="618385"/>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Century Gothic" panose="020B0502020202020204" pitchFamily="34" charset="0"/>
                <a:ea typeface="+mj-ea"/>
                <a:cs typeface="+mj-cs"/>
              </a:rPr>
              <a:t>We have strong capabilities in SAP </a:t>
            </a:r>
            <a:endParaRPr kumimoji="0" lang="en-US" sz="2000" b="0"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endParaRPr>
          </a:p>
        </p:txBody>
      </p:sp>
      <p:grpSp>
        <p:nvGrpSpPr>
          <p:cNvPr id="5" name="Group 4">
            <a:extLst>
              <a:ext uri="{FF2B5EF4-FFF2-40B4-BE49-F238E27FC236}">
                <a16:creationId xmlns:a16="http://schemas.microsoft.com/office/drawing/2014/main" xmlns="" id="{638A4395-6CDB-48DA-90EF-D2B8A49CF315}"/>
              </a:ext>
            </a:extLst>
          </p:cNvPr>
          <p:cNvGrpSpPr/>
          <p:nvPr/>
        </p:nvGrpSpPr>
        <p:grpSpPr>
          <a:xfrm>
            <a:off x="1" y="533402"/>
            <a:ext cx="9144000" cy="5886503"/>
            <a:chOff x="115018" y="1015990"/>
            <a:chExt cx="9378564" cy="1899877"/>
          </a:xfrm>
          <a:solidFill>
            <a:schemeClr val="accent1">
              <a:lumMod val="20000"/>
              <a:lumOff val="80000"/>
            </a:schemeClr>
          </a:solidFill>
        </p:grpSpPr>
        <p:sp>
          <p:nvSpPr>
            <p:cNvPr id="6" name="Rectangle 5">
              <a:extLst>
                <a:ext uri="{FF2B5EF4-FFF2-40B4-BE49-F238E27FC236}">
                  <a16:creationId xmlns:a16="http://schemas.microsoft.com/office/drawing/2014/main" xmlns="" id="{B2A03094-0027-4618-BF38-0C33FF24FDBC}"/>
                </a:ext>
              </a:extLst>
            </p:cNvPr>
            <p:cNvSpPr/>
            <p:nvPr/>
          </p:nvSpPr>
          <p:spPr>
            <a:xfrm>
              <a:off x="6464812" y="1936199"/>
              <a:ext cx="3028770" cy="979668"/>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31626" rtl="0" eaLnBrk="1" latinLnBrk="0" hangingPunct="1">
                <a:defRPr sz="2000" kern="1200">
                  <a:solidFill>
                    <a:schemeClr val="lt1"/>
                  </a:solidFill>
                  <a:latin typeface="+mn-lt"/>
                  <a:ea typeface="+mn-ea"/>
                  <a:cs typeface="+mn-cs"/>
                </a:defRPr>
              </a:lvl1pPr>
              <a:lvl2pPr marL="515813" algn="l" defTabSz="1031626" rtl="0" eaLnBrk="1" latinLnBrk="0" hangingPunct="1">
                <a:defRPr sz="2000" kern="1200">
                  <a:solidFill>
                    <a:schemeClr val="lt1"/>
                  </a:solidFill>
                  <a:latin typeface="+mn-lt"/>
                  <a:ea typeface="+mn-ea"/>
                  <a:cs typeface="+mn-cs"/>
                </a:defRPr>
              </a:lvl2pPr>
              <a:lvl3pPr marL="1031626" algn="l" defTabSz="1031626" rtl="0" eaLnBrk="1" latinLnBrk="0" hangingPunct="1">
                <a:defRPr sz="2000" kern="1200">
                  <a:solidFill>
                    <a:schemeClr val="lt1"/>
                  </a:solidFill>
                  <a:latin typeface="+mn-lt"/>
                  <a:ea typeface="+mn-ea"/>
                  <a:cs typeface="+mn-cs"/>
                </a:defRPr>
              </a:lvl3pPr>
              <a:lvl4pPr marL="1547439" algn="l" defTabSz="1031626" rtl="0" eaLnBrk="1" latinLnBrk="0" hangingPunct="1">
                <a:defRPr sz="2000" kern="1200">
                  <a:solidFill>
                    <a:schemeClr val="lt1"/>
                  </a:solidFill>
                  <a:latin typeface="+mn-lt"/>
                  <a:ea typeface="+mn-ea"/>
                  <a:cs typeface="+mn-cs"/>
                </a:defRPr>
              </a:lvl4pPr>
              <a:lvl5pPr marL="2063252" algn="l" defTabSz="1031626" rtl="0" eaLnBrk="1" latinLnBrk="0" hangingPunct="1">
                <a:defRPr sz="2000" kern="1200">
                  <a:solidFill>
                    <a:schemeClr val="lt1"/>
                  </a:solidFill>
                  <a:latin typeface="+mn-lt"/>
                  <a:ea typeface="+mn-ea"/>
                  <a:cs typeface="+mn-cs"/>
                </a:defRPr>
              </a:lvl5pPr>
              <a:lvl6pPr marL="2579065" algn="l" defTabSz="1031626" rtl="0" eaLnBrk="1" latinLnBrk="0" hangingPunct="1">
                <a:defRPr sz="2000" kern="1200">
                  <a:solidFill>
                    <a:schemeClr val="lt1"/>
                  </a:solidFill>
                  <a:latin typeface="+mn-lt"/>
                  <a:ea typeface="+mn-ea"/>
                  <a:cs typeface="+mn-cs"/>
                </a:defRPr>
              </a:lvl6pPr>
              <a:lvl7pPr marL="3094878" algn="l" defTabSz="1031626" rtl="0" eaLnBrk="1" latinLnBrk="0" hangingPunct="1">
                <a:defRPr sz="2000" kern="1200">
                  <a:solidFill>
                    <a:schemeClr val="lt1"/>
                  </a:solidFill>
                  <a:latin typeface="+mn-lt"/>
                  <a:ea typeface="+mn-ea"/>
                  <a:cs typeface="+mn-cs"/>
                </a:defRPr>
              </a:lvl7pPr>
              <a:lvl8pPr marL="3610691" algn="l" defTabSz="1031626" rtl="0" eaLnBrk="1" latinLnBrk="0" hangingPunct="1">
                <a:defRPr sz="2000" kern="1200">
                  <a:solidFill>
                    <a:schemeClr val="lt1"/>
                  </a:solidFill>
                  <a:latin typeface="+mn-lt"/>
                  <a:ea typeface="+mn-ea"/>
                  <a:cs typeface="+mn-cs"/>
                </a:defRPr>
              </a:lvl8pPr>
              <a:lvl9pPr marL="4126504" algn="l" defTabSz="1031626" rtl="0" eaLnBrk="1" latinLnBrk="0" hangingPunct="1">
                <a:defRPr sz="2000" kern="1200">
                  <a:solidFill>
                    <a:schemeClr val="lt1"/>
                  </a:solidFill>
                  <a:latin typeface="+mn-lt"/>
                  <a:ea typeface="+mn-ea"/>
                  <a:cs typeface="+mn-cs"/>
                </a:defRPr>
              </a:lvl9pPr>
            </a:lstStyle>
            <a:p>
              <a:pPr marL="0" marR="0" lvl="0" indent="0" algn="l" defTabSz="460650" rtl="0" eaLnBrk="1" fontAlgn="auto" latinLnBrk="0" hangingPunct="1">
                <a:lnSpc>
                  <a:spcPct val="100000"/>
                </a:lnSpc>
                <a:spcBef>
                  <a:spcPts val="0"/>
                </a:spcBef>
                <a:spcAft>
                  <a:spcPts val="0"/>
                </a:spcAft>
                <a:buClrTx/>
                <a:buSzTx/>
                <a:buFontTx/>
                <a:buNone/>
                <a:tabLst/>
                <a:defRPr/>
              </a:pPr>
              <a:endParaRPr kumimoji="0" lang="de-CH" sz="1200" b="1"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endParaRPr>
            </a:p>
            <a:p>
              <a:pPr marL="0" marR="0" lvl="0" indent="0" algn="l" defTabSz="460650" rtl="0" eaLnBrk="1" fontAlgn="auto" latinLnBrk="0" hangingPunct="1">
                <a:lnSpc>
                  <a:spcPct val="100000"/>
                </a:lnSpc>
                <a:spcBef>
                  <a:spcPts val="0"/>
                </a:spcBef>
                <a:spcAft>
                  <a:spcPts val="0"/>
                </a:spcAft>
                <a:buClrTx/>
                <a:buSzTx/>
                <a:buFontTx/>
                <a:buNone/>
                <a:tabLst/>
                <a:defRPr/>
              </a:pPr>
              <a:endParaRPr kumimoji="0" lang="de-CH" sz="1200" b="1"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endParaRPr>
            </a:p>
            <a:p>
              <a:pPr marL="0" marR="0" lvl="0" indent="0" algn="l" defTabSz="460650" rtl="0" eaLnBrk="1" fontAlgn="auto" latinLnBrk="0" hangingPunct="1">
                <a:lnSpc>
                  <a:spcPct val="100000"/>
                </a:lnSpc>
                <a:spcBef>
                  <a:spcPts val="0"/>
                </a:spcBef>
                <a:spcAft>
                  <a:spcPts val="0"/>
                </a:spcAft>
                <a:buClrTx/>
                <a:buSzTx/>
                <a:buFontTx/>
                <a:buNone/>
                <a:tabLst/>
                <a:defRPr/>
              </a:pPr>
              <a:endParaRPr lang="de-CH" sz="1200" b="1" kern="0" dirty="0">
                <a:solidFill>
                  <a:schemeClr val="tx1"/>
                </a:solidFill>
                <a:latin typeface="Century Gothic" panose="020B0502020202020204" pitchFamily="34" charset="0"/>
                <a:cs typeface="Calibri" panose="020F0502020204030204" pitchFamily="34" charset="0"/>
              </a:endParaRPr>
            </a:p>
            <a:p>
              <a:pPr marL="0" marR="0" lvl="0" indent="0" algn="l" defTabSz="460650" rtl="0" eaLnBrk="1" fontAlgn="auto" latinLnBrk="0" hangingPunct="1">
                <a:lnSpc>
                  <a:spcPct val="100000"/>
                </a:lnSpc>
                <a:spcBef>
                  <a:spcPts val="0"/>
                </a:spcBef>
                <a:spcAft>
                  <a:spcPts val="0"/>
                </a:spcAft>
                <a:buClrTx/>
                <a:buSzTx/>
                <a:buFontTx/>
                <a:buNone/>
                <a:tabLst/>
                <a:defRPr/>
              </a:pPr>
              <a:endParaRPr kumimoji="0" lang="de-CH" sz="1200" b="1"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endParaRPr>
            </a:p>
            <a:p>
              <a:pPr marL="0" marR="0" lvl="0" indent="0" algn="l" defTabSz="460650" rtl="0" eaLnBrk="1" fontAlgn="auto" latinLnBrk="0" hangingPunct="1">
                <a:spcBef>
                  <a:spcPts val="300"/>
                </a:spcBef>
                <a:spcAft>
                  <a:spcPts val="300"/>
                </a:spcAft>
                <a:buClrTx/>
                <a:buSzTx/>
                <a:buFontTx/>
                <a:buNone/>
                <a:tabLst/>
                <a:defRPr/>
              </a:pPr>
              <a:endParaRPr kumimoji="0" lang="de-CH" sz="1200" b="1" i="0" u="none" strike="noStrike" kern="0" cap="none" spc="0" normalizeH="0" baseline="0" noProof="0" dirty="0" smtClean="0">
                <a:ln>
                  <a:noFill/>
                </a:ln>
                <a:solidFill>
                  <a:schemeClr val="tx1"/>
                </a:solidFill>
                <a:effectLst/>
                <a:uLnTx/>
                <a:uFillTx/>
                <a:latin typeface="Century Gothic" panose="020B0502020202020204" pitchFamily="34" charset="0"/>
                <a:cs typeface="Calibri" panose="020F0502020204030204" pitchFamily="34" charset="0"/>
              </a:endParaRPr>
            </a:p>
            <a:p>
              <a:pPr marL="0" marR="0" lvl="0" indent="0" algn="l" defTabSz="460650" rtl="0" eaLnBrk="1" fontAlgn="auto" latinLnBrk="0" hangingPunct="1">
                <a:spcBef>
                  <a:spcPts val="300"/>
                </a:spcBef>
                <a:spcAft>
                  <a:spcPts val="300"/>
                </a:spcAft>
                <a:buClrTx/>
                <a:buSzTx/>
                <a:buFontTx/>
                <a:buNone/>
                <a:tabLst/>
                <a:defRPr/>
              </a:pPr>
              <a:r>
                <a:rPr kumimoji="0" lang="de-CH" sz="1200" b="1" i="0" u="none" strike="noStrike" kern="0" cap="none" spc="0" normalizeH="0" baseline="0" noProof="0" dirty="0" smtClean="0">
                  <a:ln>
                    <a:noFill/>
                  </a:ln>
                  <a:solidFill>
                    <a:schemeClr val="tx1"/>
                  </a:solidFill>
                  <a:effectLst/>
                  <a:uLnTx/>
                  <a:uFillTx/>
                  <a:latin typeface="Century Gothic" panose="020B0502020202020204" pitchFamily="34" charset="0"/>
                  <a:cs typeface="Calibri" panose="020F0502020204030204" pitchFamily="34" charset="0"/>
                </a:rPr>
                <a:t>Accelerators </a:t>
              </a:r>
              <a:r>
                <a:rPr kumimoji="0" lang="de-CH" sz="1200" b="1"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rPr>
                <a:t>to deliver cost effectiviness</a:t>
              </a:r>
            </a:p>
            <a:p>
              <a:pPr marL="110895" marR="0" lvl="0" indent="-110895" algn="l" defTabSz="460650" rtl="0" eaLnBrk="1" fontAlgn="auto" latinLnBrk="0" hangingPunct="1">
                <a:spcBef>
                  <a:spcPts val="300"/>
                </a:spcBef>
                <a:spcAft>
                  <a:spcPts val="30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tx1"/>
                  </a:solidFill>
                  <a:effectLst/>
                  <a:uLnTx/>
                  <a:uFillTx/>
                  <a:latin typeface="Century Gothic" panose="020B0502020202020204" pitchFamily="34" charset="0"/>
                  <a:cs typeface="Arial" panose="020B0604020202020204" pitchFamily="34" charset="0"/>
                </a:rPr>
                <a:t>5 </a:t>
              </a:r>
              <a:r>
                <a:rPr kumimoji="0" lang="en-US" sz="1200" i="0" u="none" strike="noStrike" kern="1200" cap="none" spc="0" normalizeH="0" baseline="0" noProof="0" dirty="0">
                  <a:ln>
                    <a:noFill/>
                  </a:ln>
                  <a:solidFill>
                    <a:schemeClr val="tx1"/>
                  </a:solidFill>
                  <a:effectLst/>
                  <a:uLnTx/>
                  <a:uFillTx/>
                  <a:latin typeface="Century Gothic" panose="020B0502020202020204" pitchFamily="34" charset="0"/>
                  <a:cs typeface="Arial" panose="020B0604020202020204" pitchFamily="34" charset="0"/>
                </a:rPr>
                <a:t>industry specific S/4HANA</a:t>
              </a:r>
              <a:r>
                <a:rPr kumimoji="0" lang="en-US" sz="1200" i="0" u="none" strike="noStrike" kern="1200" cap="none" spc="0" normalizeH="0" noProof="0" dirty="0">
                  <a:ln>
                    <a:noFill/>
                  </a:ln>
                  <a:solidFill>
                    <a:schemeClr val="tx1"/>
                  </a:solidFill>
                  <a:effectLst/>
                  <a:uLnTx/>
                  <a:uFillTx/>
                  <a:latin typeface="Century Gothic" panose="020B0502020202020204" pitchFamily="34" charset="0"/>
                  <a:cs typeface="Arial" panose="020B0604020202020204" pitchFamily="34" charset="0"/>
                </a:rPr>
                <a:t> Preconfigured Solutions</a:t>
              </a:r>
              <a:endParaRPr kumimoji="0" lang="en-US" sz="1200" i="0" u="none" strike="noStrike" kern="1200" cap="none" spc="0" normalizeH="0" baseline="0" noProof="0" dirty="0">
                <a:ln>
                  <a:noFill/>
                </a:ln>
                <a:solidFill>
                  <a:schemeClr val="tx1"/>
                </a:solidFill>
                <a:effectLst/>
                <a:uLnTx/>
                <a:uFillTx/>
                <a:latin typeface="Century Gothic" panose="020B0502020202020204" pitchFamily="34" charset="0"/>
              </a:endParaRPr>
            </a:p>
            <a:p>
              <a:pPr marL="110895" lvl="0" indent="-110895" defTabSz="460650">
                <a:spcBef>
                  <a:spcPts val="300"/>
                </a:spcBef>
                <a:spcAft>
                  <a:spcPts val="300"/>
                </a:spcAft>
                <a:buFont typeface="Arial" panose="020B0604020202020204" pitchFamily="34" charset="0"/>
                <a:buChar char="•"/>
                <a:defRPr/>
              </a:pPr>
              <a:r>
                <a:rPr lang="en-US" sz="1200" b="1" dirty="0">
                  <a:solidFill>
                    <a:schemeClr val="tx1"/>
                  </a:solidFill>
                  <a:latin typeface="Century Gothic" panose="020B0502020202020204" pitchFamily="34" charset="0"/>
                  <a:cs typeface="Arial" panose="020B0604020202020204" pitchFamily="34" charset="0"/>
                </a:rPr>
                <a:t>S/4HANA Brownfield Conversions </a:t>
              </a:r>
              <a:r>
                <a:rPr kumimoji="0" lang="en-US" sz="1200" b="1" i="0" u="none" strike="noStrike" kern="1200" cap="none" spc="0" normalizeH="0" baseline="0" noProof="0" dirty="0">
                  <a:ln>
                    <a:noFill/>
                  </a:ln>
                  <a:solidFill>
                    <a:schemeClr val="tx1"/>
                  </a:solidFill>
                  <a:effectLst/>
                  <a:uLnTx/>
                  <a:uFillTx/>
                  <a:latin typeface="Century Gothic" panose="020B0502020202020204" pitchFamily="34" charset="0"/>
                  <a:cs typeface="Arial" panose="020B0604020202020204" pitchFamily="34" charset="0"/>
                </a:rPr>
                <a:t>Accelerators</a:t>
              </a:r>
              <a:r>
                <a:rPr kumimoji="0" lang="en-US" sz="1200" b="0" i="0" u="none" strike="noStrike" kern="1200" cap="none" spc="0" normalizeH="0" baseline="0" noProof="0" dirty="0">
                  <a:ln>
                    <a:noFill/>
                  </a:ln>
                  <a:solidFill>
                    <a:schemeClr val="tx1"/>
                  </a:solidFill>
                  <a:effectLst/>
                  <a:uLnTx/>
                  <a:uFillTx/>
                  <a:latin typeface="Century Gothic" panose="020B0502020202020204" pitchFamily="34" charset="0"/>
                  <a:cs typeface="Arial" panose="020B0604020202020204" pitchFamily="34" charset="0"/>
                </a:rPr>
                <a:t> </a:t>
              </a:r>
              <a:r>
                <a:rPr kumimoji="0" lang="en-US" sz="1200" b="0" i="0" u="none" strike="noStrike" kern="1200" cap="none" spc="0" normalizeH="0" baseline="0" noProof="0" dirty="0">
                  <a:ln>
                    <a:noFill/>
                  </a:ln>
                  <a:solidFill>
                    <a:schemeClr val="tx1"/>
                  </a:solidFill>
                  <a:effectLst/>
                  <a:uLnTx/>
                  <a:uFillTx/>
                  <a:latin typeface="Century Gothic" panose="020B0502020202020204" pitchFamily="34" charset="0"/>
                </a:rPr>
                <a:t>– Pre-Conversion,</a:t>
              </a:r>
              <a:r>
                <a:rPr kumimoji="0" lang="en-US" sz="1200" b="0" i="0" u="none" strike="noStrike" kern="1200" cap="none" spc="0" normalizeH="0" noProof="0" dirty="0">
                  <a:ln>
                    <a:noFill/>
                  </a:ln>
                  <a:solidFill>
                    <a:schemeClr val="tx1"/>
                  </a:solidFill>
                  <a:effectLst/>
                  <a:uLnTx/>
                  <a:uFillTx/>
                  <a:latin typeface="Century Gothic" panose="020B0502020202020204" pitchFamily="34" charset="0"/>
                </a:rPr>
                <a:t> Conversion and Post Conversion Tools </a:t>
              </a:r>
            </a:p>
            <a:p>
              <a:pPr marL="110895" lvl="0" indent="-110895" defTabSz="460650">
                <a:spcBef>
                  <a:spcPts val="300"/>
                </a:spcBef>
                <a:spcAft>
                  <a:spcPts val="300"/>
                </a:spcAft>
                <a:buFont typeface="Arial" panose="020B0604020202020204" pitchFamily="34" charset="0"/>
                <a:buChar char="•"/>
                <a:defRPr/>
              </a:pPr>
              <a:r>
                <a:rPr lang="en-US" sz="1200" dirty="0">
                  <a:solidFill>
                    <a:schemeClr val="tx1"/>
                  </a:solidFill>
                  <a:latin typeface="Century Gothic" panose="020B0502020202020204" pitchFamily="34" charset="0"/>
                </a:rPr>
                <a:t>S/4HANA </a:t>
              </a:r>
              <a:r>
                <a:rPr kumimoji="0" lang="en-US" sz="1200" b="0" i="0" u="none" strike="noStrike" kern="1200" cap="none" spc="0" normalizeH="0" noProof="0" dirty="0">
                  <a:ln>
                    <a:noFill/>
                  </a:ln>
                  <a:solidFill>
                    <a:schemeClr val="tx1"/>
                  </a:solidFill>
                  <a:effectLst/>
                  <a:uLnTx/>
                  <a:uFillTx/>
                  <a:latin typeface="Century Gothic" panose="020B0502020202020204" pitchFamily="34" charset="0"/>
                </a:rPr>
                <a:t>Greenfield Implementation Jumpstart Toolkits and Enablers </a:t>
              </a:r>
            </a:p>
            <a:p>
              <a:pPr marL="110895" lvl="0" indent="-110895" defTabSz="460650">
                <a:spcBef>
                  <a:spcPts val="300"/>
                </a:spcBef>
                <a:spcAft>
                  <a:spcPts val="300"/>
                </a:spcAft>
                <a:buFont typeface="Arial" panose="020B0604020202020204" pitchFamily="34" charset="0"/>
                <a:buChar char="•"/>
                <a:defRPr/>
              </a:pPr>
              <a:endParaRPr lang="en-US" sz="1200" dirty="0">
                <a:solidFill>
                  <a:schemeClr val="tx1"/>
                </a:solidFill>
                <a:latin typeface="Century Gothic" panose="020B0502020202020204" pitchFamily="34" charset="0"/>
              </a:endParaRPr>
            </a:p>
            <a:p>
              <a:pPr marL="110895" lvl="0" indent="-110895" defTabSz="460650">
                <a:spcBef>
                  <a:spcPts val="300"/>
                </a:spcBef>
                <a:spcAft>
                  <a:spcPts val="300"/>
                </a:spcAft>
                <a:buFont typeface="Arial" panose="020B0604020202020204" pitchFamily="34" charset="0"/>
                <a:buChar char="•"/>
                <a:defRPr/>
              </a:pPr>
              <a:endParaRPr kumimoji="0" lang="en-US" sz="1200" b="0" i="0" u="none" strike="noStrike" kern="1200" cap="none" spc="0" normalizeH="0" noProof="0" dirty="0">
                <a:ln>
                  <a:noFill/>
                </a:ln>
                <a:solidFill>
                  <a:schemeClr val="tx1"/>
                </a:solidFill>
                <a:effectLst/>
                <a:uLnTx/>
                <a:uFillTx/>
                <a:latin typeface="Century Gothic" panose="020B0502020202020204" pitchFamily="34" charset="0"/>
              </a:endParaRPr>
            </a:p>
            <a:p>
              <a:pPr lvl="0" defTabSz="460650">
                <a:spcBef>
                  <a:spcPts val="300"/>
                </a:spcBef>
                <a:spcAft>
                  <a:spcPts val="300"/>
                </a:spcAft>
                <a:defRPr/>
              </a:pPr>
              <a:endParaRPr kumimoji="0" lang="en-US" sz="1200" b="0" i="0" u="none" strike="noStrike" kern="1200" cap="none" spc="0" normalizeH="0" noProof="0" dirty="0">
                <a:ln>
                  <a:noFill/>
                </a:ln>
                <a:solidFill>
                  <a:schemeClr val="tx1"/>
                </a:solidFill>
                <a:effectLst/>
                <a:uLnTx/>
                <a:uFillTx/>
                <a:latin typeface="Century Gothic" panose="020B0502020202020204" pitchFamily="34" charset="0"/>
              </a:endParaRPr>
            </a:p>
            <a:p>
              <a:pPr marL="110895" marR="0" lvl="0" indent="-110895" algn="l" defTabSz="46065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noProof="0" dirty="0">
                <a:ln>
                  <a:noFill/>
                </a:ln>
                <a:solidFill>
                  <a:schemeClr val="tx1"/>
                </a:solidFill>
                <a:effectLst/>
                <a:uLnTx/>
                <a:uFillTx/>
                <a:latin typeface="Century Gothic" panose="020B0502020202020204" pitchFamily="34" charset="0"/>
              </a:endParaRPr>
            </a:p>
            <a:p>
              <a:pPr marL="110895" marR="0" lvl="0" indent="-110895" algn="l" defTabSz="46065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noProof="0" dirty="0">
                <a:ln>
                  <a:noFill/>
                </a:ln>
                <a:solidFill>
                  <a:schemeClr val="tx1"/>
                </a:solidFill>
                <a:effectLst/>
                <a:uLnTx/>
                <a:uFillTx/>
                <a:latin typeface="Century Gothic" panose="020B0502020202020204" pitchFamily="34" charset="0"/>
              </a:endParaRPr>
            </a:p>
            <a:p>
              <a:pPr marL="110895" marR="0" lvl="0" indent="-110895" algn="l" defTabSz="46065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Century Gothic" panose="020B0502020202020204" pitchFamily="34" charset="0"/>
              </a:endParaRPr>
            </a:p>
            <a:p>
              <a:pPr marL="110895" marR="0" lvl="0" indent="-110895" algn="l" defTabSz="46065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noProof="0" dirty="0">
                <a:ln>
                  <a:noFill/>
                </a:ln>
                <a:solidFill>
                  <a:schemeClr val="tx1"/>
                </a:solidFill>
                <a:effectLst/>
                <a:uLnTx/>
                <a:uFillTx/>
                <a:latin typeface="Century Gothic" panose="020B0502020202020204" pitchFamily="34" charset="0"/>
              </a:endParaRPr>
            </a:p>
          </p:txBody>
        </p:sp>
        <p:sp>
          <p:nvSpPr>
            <p:cNvPr id="7" name="Rectangle 6">
              <a:extLst>
                <a:ext uri="{FF2B5EF4-FFF2-40B4-BE49-F238E27FC236}">
                  <a16:creationId xmlns:a16="http://schemas.microsoft.com/office/drawing/2014/main" xmlns="" id="{EF87C79E-C543-4BEA-A032-85038318EBA3}"/>
                </a:ext>
              </a:extLst>
            </p:cNvPr>
            <p:cNvSpPr/>
            <p:nvPr/>
          </p:nvSpPr>
          <p:spPr>
            <a:xfrm>
              <a:off x="6452826" y="1017961"/>
              <a:ext cx="3001209" cy="89450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lIns="141644" tIns="70821" rIns="141644" bIns="70821" rtlCol="0" anchor="ctr"/>
            <a:lstStyle>
              <a:defPPr>
                <a:defRPr lang="en-US"/>
              </a:defPPr>
              <a:lvl1pPr marL="0" algn="l" defTabSz="1031626" rtl="0" eaLnBrk="1" latinLnBrk="0" hangingPunct="1">
                <a:defRPr sz="2000" kern="1200">
                  <a:solidFill>
                    <a:schemeClr val="lt1"/>
                  </a:solidFill>
                  <a:latin typeface="+mn-lt"/>
                  <a:ea typeface="+mn-ea"/>
                  <a:cs typeface="+mn-cs"/>
                </a:defRPr>
              </a:lvl1pPr>
              <a:lvl2pPr marL="515813" algn="l" defTabSz="1031626" rtl="0" eaLnBrk="1" latinLnBrk="0" hangingPunct="1">
                <a:defRPr sz="2000" kern="1200">
                  <a:solidFill>
                    <a:schemeClr val="lt1"/>
                  </a:solidFill>
                  <a:latin typeface="+mn-lt"/>
                  <a:ea typeface="+mn-ea"/>
                  <a:cs typeface="+mn-cs"/>
                </a:defRPr>
              </a:lvl2pPr>
              <a:lvl3pPr marL="1031626" algn="l" defTabSz="1031626" rtl="0" eaLnBrk="1" latinLnBrk="0" hangingPunct="1">
                <a:defRPr sz="2000" kern="1200">
                  <a:solidFill>
                    <a:schemeClr val="lt1"/>
                  </a:solidFill>
                  <a:latin typeface="+mn-lt"/>
                  <a:ea typeface="+mn-ea"/>
                  <a:cs typeface="+mn-cs"/>
                </a:defRPr>
              </a:lvl3pPr>
              <a:lvl4pPr marL="1547439" algn="l" defTabSz="1031626" rtl="0" eaLnBrk="1" latinLnBrk="0" hangingPunct="1">
                <a:defRPr sz="2000" kern="1200">
                  <a:solidFill>
                    <a:schemeClr val="lt1"/>
                  </a:solidFill>
                  <a:latin typeface="+mn-lt"/>
                  <a:ea typeface="+mn-ea"/>
                  <a:cs typeface="+mn-cs"/>
                </a:defRPr>
              </a:lvl4pPr>
              <a:lvl5pPr marL="2063252" algn="l" defTabSz="1031626" rtl="0" eaLnBrk="1" latinLnBrk="0" hangingPunct="1">
                <a:defRPr sz="2000" kern="1200">
                  <a:solidFill>
                    <a:schemeClr val="lt1"/>
                  </a:solidFill>
                  <a:latin typeface="+mn-lt"/>
                  <a:ea typeface="+mn-ea"/>
                  <a:cs typeface="+mn-cs"/>
                </a:defRPr>
              </a:lvl5pPr>
              <a:lvl6pPr marL="2579065" algn="l" defTabSz="1031626" rtl="0" eaLnBrk="1" latinLnBrk="0" hangingPunct="1">
                <a:defRPr sz="2000" kern="1200">
                  <a:solidFill>
                    <a:schemeClr val="lt1"/>
                  </a:solidFill>
                  <a:latin typeface="+mn-lt"/>
                  <a:ea typeface="+mn-ea"/>
                  <a:cs typeface="+mn-cs"/>
                </a:defRPr>
              </a:lvl6pPr>
              <a:lvl7pPr marL="3094878" algn="l" defTabSz="1031626" rtl="0" eaLnBrk="1" latinLnBrk="0" hangingPunct="1">
                <a:defRPr sz="2000" kern="1200">
                  <a:solidFill>
                    <a:schemeClr val="lt1"/>
                  </a:solidFill>
                  <a:latin typeface="+mn-lt"/>
                  <a:ea typeface="+mn-ea"/>
                  <a:cs typeface="+mn-cs"/>
                </a:defRPr>
              </a:lvl7pPr>
              <a:lvl8pPr marL="3610691" algn="l" defTabSz="1031626" rtl="0" eaLnBrk="1" latinLnBrk="0" hangingPunct="1">
                <a:defRPr sz="2000" kern="1200">
                  <a:solidFill>
                    <a:schemeClr val="lt1"/>
                  </a:solidFill>
                  <a:latin typeface="+mn-lt"/>
                  <a:ea typeface="+mn-ea"/>
                  <a:cs typeface="+mn-cs"/>
                </a:defRPr>
              </a:lvl8pPr>
              <a:lvl9pPr marL="4126504" algn="l" defTabSz="1031626" rtl="0" eaLnBrk="1" latinLnBrk="0" hangingPunct="1">
                <a:defRPr sz="2000" kern="1200">
                  <a:solidFill>
                    <a:schemeClr val="lt1"/>
                  </a:solidFill>
                  <a:latin typeface="+mn-lt"/>
                  <a:ea typeface="+mn-ea"/>
                  <a:cs typeface="+mn-cs"/>
                </a:defRPr>
              </a:lvl9pPr>
            </a:lstStyle>
            <a:p>
              <a:pPr marL="0" marR="0" lvl="0" indent="0" algn="l" defTabSz="460650" rtl="0" eaLnBrk="1" fontAlgn="auto"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endParaRPr>
            </a:p>
            <a:p>
              <a:pPr marL="0" marR="0" lvl="0" indent="0" algn="l" defTabSz="460650" rtl="0" eaLnBrk="1" fontAlgn="auto"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endParaRPr>
            </a:p>
            <a:p>
              <a:pPr marL="0" marR="0" lvl="0" indent="0" algn="l" defTabSz="460650" rtl="0" eaLnBrk="1" fontAlgn="auto" latinLnBrk="0" hangingPunct="1">
                <a:spcBef>
                  <a:spcPts val="300"/>
                </a:spcBef>
                <a:spcAft>
                  <a:spcPts val="300"/>
                </a:spcAft>
                <a:buClrTx/>
                <a:buSzTx/>
                <a:buFontTx/>
                <a:buNone/>
                <a:tabLst/>
                <a:defRPr/>
              </a:pPr>
              <a:r>
                <a:rPr kumimoji="0" lang="en-US" sz="1200" b="1"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rPr>
                <a:t>Industry Focus</a:t>
              </a:r>
            </a:p>
            <a:p>
              <a:pPr marL="112713" marR="0" lvl="0" indent="-112713" algn="l" defTabSz="460650" rtl="0" eaLnBrk="1" fontAlgn="auto" latinLnBrk="0" hangingPunct="1">
                <a:spcBef>
                  <a:spcPts val="300"/>
                </a:spcBef>
                <a:spcAft>
                  <a:spcPts val="3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rPr>
                <a:t>Life Sciences</a:t>
              </a:r>
              <a:r>
                <a:rPr lang="en-US" sz="1200" kern="0" dirty="0">
                  <a:solidFill>
                    <a:schemeClr val="tx1"/>
                  </a:solidFill>
                  <a:latin typeface="Century Gothic" panose="020B0502020202020204" pitchFamily="34" charset="0"/>
                  <a:cs typeface="Calibri" panose="020F0502020204030204" pitchFamily="34" charset="0"/>
                </a:rPr>
                <a:t> </a:t>
              </a:r>
            </a:p>
            <a:p>
              <a:pPr marL="112713" marR="0" lvl="0" indent="-112713" algn="l" defTabSz="460650" rtl="0" eaLnBrk="1" fontAlgn="auto" latinLnBrk="0" hangingPunct="1">
                <a:spcBef>
                  <a:spcPts val="300"/>
                </a:spcBef>
                <a:spcAft>
                  <a:spcPts val="300"/>
                </a:spcAft>
                <a:buClrTx/>
                <a:buSzTx/>
                <a:buFont typeface="Arial" panose="020B0604020202020204" pitchFamily="34" charset="0"/>
                <a:buChar char="•"/>
                <a:tabLst/>
                <a:defRPr/>
              </a:pPr>
              <a:r>
                <a:rPr lang="en-US" sz="1200" kern="0" dirty="0">
                  <a:solidFill>
                    <a:schemeClr val="tx1"/>
                  </a:solidFill>
                  <a:latin typeface="Century Gothic" panose="020B0502020202020204" pitchFamily="34" charset="0"/>
                  <a:cs typeface="Calibri" panose="020F0502020204030204" pitchFamily="34" charset="0"/>
                </a:rPr>
                <a:t>Chemicals</a:t>
              </a:r>
              <a:endParaRPr kumimoji="0" lang="en-US" sz="1200" b="0"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endParaRPr>
            </a:p>
            <a:p>
              <a:pPr marL="112713" marR="0" lvl="0" indent="-112713" algn="l" defTabSz="460650" rtl="0" eaLnBrk="1" fontAlgn="auto" latinLnBrk="0" hangingPunct="1">
                <a:spcBef>
                  <a:spcPts val="300"/>
                </a:spcBef>
                <a:spcAft>
                  <a:spcPts val="3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rPr>
                <a:t>Industrial Machinery</a:t>
              </a:r>
              <a:r>
                <a:rPr kumimoji="0" lang="en-US" sz="1200" b="0" i="0" u="none" strike="noStrike" kern="0" cap="none" spc="0" normalizeH="0" noProof="0" dirty="0">
                  <a:ln>
                    <a:noFill/>
                  </a:ln>
                  <a:solidFill>
                    <a:schemeClr val="tx1"/>
                  </a:solidFill>
                  <a:effectLst/>
                  <a:uLnTx/>
                  <a:uFillTx/>
                  <a:latin typeface="Century Gothic" panose="020B0502020202020204" pitchFamily="34" charset="0"/>
                  <a:cs typeface="Calibri" panose="020F0502020204030204" pitchFamily="34" charset="0"/>
                </a:rPr>
                <a:t> and Components (IM&amp;C)</a:t>
              </a:r>
              <a:endParaRPr kumimoji="0" lang="en-US" sz="1200" b="0"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endParaRPr>
            </a:p>
            <a:p>
              <a:pPr marL="112713" marR="0" lvl="0" indent="-112713" algn="l" defTabSz="460650" rtl="0" eaLnBrk="1" fontAlgn="auto" latinLnBrk="0" hangingPunct="1">
                <a:spcBef>
                  <a:spcPts val="300"/>
                </a:spcBef>
                <a:spcAft>
                  <a:spcPts val="3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rPr>
                <a:t>Consumer Products and Goods</a:t>
              </a:r>
            </a:p>
            <a:p>
              <a:pPr marL="112713" marR="0" lvl="0" indent="-112713" algn="l" defTabSz="460650" rtl="0" eaLnBrk="1" fontAlgn="auto" latinLnBrk="0" hangingPunct="1">
                <a:spcBef>
                  <a:spcPts val="300"/>
                </a:spcBef>
                <a:spcAft>
                  <a:spcPts val="300"/>
                </a:spcAft>
                <a:buClrTx/>
                <a:buSzTx/>
                <a:buFont typeface="Arial" panose="020B0604020202020204" pitchFamily="34" charset="0"/>
                <a:buChar char="•"/>
                <a:tabLst/>
                <a:defRPr/>
              </a:pPr>
              <a:r>
                <a:rPr lang="en-US" sz="1200" kern="0" dirty="0">
                  <a:solidFill>
                    <a:schemeClr val="tx1"/>
                  </a:solidFill>
                  <a:latin typeface="Century Gothic" panose="020B0502020202020204" pitchFamily="34" charset="0"/>
                  <a:cs typeface="Calibri" panose="020F0502020204030204" pitchFamily="34" charset="0"/>
                </a:rPr>
                <a:t>Food and Beverage</a:t>
              </a:r>
            </a:p>
            <a:p>
              <a:pPr marL="112713" marR="0" lvl="0" indent="-112713" algn="l" defTabSz="460650" rtl="0" eaLnBrk="1" fontAlgn="auto" latinLnBrk="0" hangingPunct="1">
                <a:spcBef>
                  <a:spcPts val="300"/>
                </a:spcBef>
                <a:spcAft>
                  <a:spcPts val="300"/>
                </a:spcAft>
                <a:buClrTx/>
                <a:buSzTx/>
                <a:buFont typeface="Arial" panose="020B0604020202020204" pitchFamily="34" charset="0"/>
                <a:buChar char="•"/>
                <a:tabLst/>
                <a:defRPr/>
              </a:pPr>
              <a:r>
                <a:rPr lang="en-US" sz="1200" kern="0" dirty="0">
                  <a:solidFill>
                    <a:schemeClr val="tx1"/>
                  </a:solidFill>
                  <a:latin typeface="Century Gothic" panose="020B0502020202020204" pitchFamily="34" charset="0"/>
                  <a:cs typeface="Calibri" panose="020F0502020204030204" pitchFamily="34" charset="0"/>
                </a:rPr>
                <a:t>Textile</a:t>
              </a:r>
            </a:p>
            <a:p>
              <a:pPr marL="112713" marR="0" lvl="0" indent="-112713" algn="l" defTabSz="460650" rtl="0" eaLnBrk="1" fontAlgn="auto" latinLnBrk="0" hangingPunct="1">
                <a:spcBef>
                  <a:spcPts val="300"/>
                </a:spcBef>
                <a:spcAft>
                  <a:spcPts val="300"/>
                </a:spcAft>
                <a:buClrTx/>
                <a:buSzTx/>
                <a:buFont typeface="Arial" panose="020B0604020202020204" pitchFamily="34" charset="0"/>
                <a:buChar char="•"/>
                <a:tabLst/>
                <a:defRPr/>
              </a:pPr>
              <a:r>
                <a:rPr lang="en-US" sz="1200" kern="0" dirty="0" smtClean="0">
                  <a:solidFill>
                    <a:schemeClr val="tx1"/>
                  </a:solidFill>
                  <a:latin typeface="Century Gothic" panose="020B0502020202020204" pitchFamily="34" charset="0"/>
                  <a:cs typeface="Calibri" panose="020F0502020204030204" pitchFamily="34" charset="0"/>
                </a:rPr>
                <a:t>Mines &amp;Metals</a:t>
              </a:r>
              <a:endParaRPr lang="en-US" sz="1200" kern="0" dirty="0">
                <a:solidFill>
                  <a:schemeClr val="tx1"/>
                </a:solidFill>
                <a:latin typeface="Century Gothic" panose="020B0502020202020204" pitchFamily="34" charset="0"/>
                <a:cs typeface="Calibri" panose="020F0502020204030204" pitchFamily="34" charset="0"/>
              </a:endParaRPr>
            </a:p>
            <a:p>
              <a:pPr marL="112713" marR="0" lvl="0" indent="-112713" algn="l" defTabSz="460650" rtl="0" eaLnBrk="1" fontAlgn="auto" latinLnBrk="0" hangingPunct="1">
                <a:spcBef>
                  <a:spcPts val="300"/>
                </a:spcBef>
                <a:spcAft>
                  <a:spcPts val="30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endParaRPr>
            </a:p>
            <a:p>
              <a:pPr marR="0" lvl="0" algn="l" defTabSz="460650" rtl="0" eaLnBrk="1" fontAlgn="auto" latinLnBrk="0" hangingPunct="1">
                <a:lnSpc>
                  <a:spcPct val="100000"/>
                </a:lnSpc>
                <a:spcBef>
                  <a:spcPct val="0"/>
                </a:spcBef>
                <a:spcAft>
                  <a:spcPct val="0"/>
                </a:spcAft>
                <a:buClrTx/>
                <a:buSzTx/>
                <a:tabLst/>
                <a:defRPr/>
              </a:pPr>
              <a:endParaRPr lang="en-US" sz="1200" kern="0" dirty="0">
                <a:solidFill>
                  <a:schemeClr val="tx1"/>
                </a:solidFill>
                <a:latin typeface="Century Gothic" panose="020B0502020202020204" pitchFamily="34" charset="0"/>
                <a:cs typeface="Calibri" panose="020F0502020204030204" pitchFamily="34" charset="0"/>
              </a:endParaRPr>
            </a:p>
            <a:p>
              <a:pPr marL="112713" marR="0" lvl="0" indent="-112713" algn="l" defTabSz="460650" rtl="0" eaLnBrk="1" fontAlgn="auto" latinLnBrk="0" hangingPunct="1">
                <a:lnSpc>
                  <a:spcPct val="100000"/>
                </a:lnSpc>
                <a:spcBef>
                  <a:spcPct val="0"/>
                </a:spcBef>
                <a:spcAft>
                  <a:spcPct val="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xmlns="" id="{5C8E7EA3-08BF-4209-9D1B-7AE103385A5C}"/>
                </a:ext>
              </a:extLst>
            </p:cNvPr>
            <p:cNvSpPr/>
            <p:nvPr/>
          </p:nvSpPr>
          <p:spPr>
            <a:xfrm>
              <a:off x="3504903" y="1929287"/>
              <a:ext cx="2891976" cy="983195"/>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31626" rtl="0" eaLnBrk="1" latinLnBrk="0" hangingPunct="1">
                <a:defRPr sz="2000" kern="1200">
                  <a:solidFill>
                    <a:schemeClr val="lt1"/>
                  </a:solidFill>
                  <a:latin typeface="+mn-lt"/>
                  <a:ea typeface="+mn-ea"/>
                  <a:cs typeface="+mn-cs"/>
                </a:defRPr>
              </a:lvl1pPr>
              <a:lvl2pPr marL="515813" algn="l" defTabSz="1031626" rtl="0" eaLnBrk="1" latinLnBrk="0" hangingPunct="1">
                <a:defRPr sz="2000" kern="1200">
                  <a:solidFill>
                    <a:schemeClr val="lt1"/>
                  </a:solidFill>
                  <a:latin typeface="+mn-lt"/>
                  <a:ea typeface="+mn-ea"/>
                  <a:cs typeface="+mn-cs"/>
                </a:defRPr>
              </a:lvl2pPr>
              <a:lvl3pPr marL="1031626" algn="l" defTabSz="1031626" rtl="0" eaLnBrk="1" latinLnBrk="0" hangingPunct="1">
                <a:defRPr sz="2000" kern="1200">
                  <a:solidFill>
                    <a:schemeClr val="lt1"/>
                  </a:solidFill>
                  <a:latin typeface="+mn-lt"/>
                  <a:ea typeface="+mn-ea"/>
                  <a:cs typeface="+mn-cs"/>
                </a:defRPr>
              </a:lvl3pPr>
              <a:lvl4pPr marL="1547439" algn="l" defTabSz="1031626" rtl="0" eaLnBrk="1" latinLnBrk="0" hangingPunct="1">
                <a:defRPr sz="2000" kern="1200">
                  <a:solidFill>
                    <a:schemeClr val="lt1"/>
                  </a:solidFill>
                  <a:latin typeface="+mn-lt"/>
                  <a:ea typeface="+mn-ea"/>
                  <a:cs typeface="+mn-cs"/>
                </a:defRPr>
              </a:lvl4pPr>
              <a:lvl5pPr marL="2063252" algn="l" defTabSz="1031626" rtl="0" eaLnBrk="1" latinLnBrk="0" hangingPunct="1">
                <a:defRPr sz="2000" kern="1200">
                  <a:solidFill>
                    <a:schemeClr val="lt1"/>
                  </a:solidFill>
                  <a:latin typeface="+mn-lt"/>
                  <a:ea typeface="+mn-ea"/>
                  <a:cs typeface="+mn-cs"/>
                </a:defRPr>
              </a:lvl5pPr>
              <a:lvl6pPr marL="2579065" algn="l" defTabSz="1031626" rtl="0" eaLnBrk="1" latinLnBrk="0" hangingPunct="1">
                <a:defRPr sz="2000" kern="1200">
                  <a:solidFill>
                    <a:schemeClr val="lt1"/>
                  </a:solidFill>
                  <a:latin typeface="+mn-lt"/>
                  <a:ea typeface="+mn-ea"/>
                  <a:cs typeface="+mn-cs"/>
                </a:defRPr>
              </a:lvl6pPr>
              <a:lvl7pPr marL="3094878" algn="l" defTabSz="1031626" rtl="0" eaLnBrk="1" latinLnBrk="0" hangingPunct="1">
                <a:defRPr sz="2000" kern="1200">
                  <a:solidFill>
                    <a:schemeClr val="lt1"/>
                  </a:solidFill>
                  <a:latin typeface="+mn-lt"/>
                  <a:ea typeface="+mn-ea"/>
                  <a:cs typeface="+mn-cs"/>
                </a:defRPr>
              </a:lvl7pPr>
              <a:lvl8pPr marL="3610691" algn="l" defTabSz="1031626" rtl="0" eaLnBrk="1" latinLnBrk="0" hangingPunct="1">
                <a:defRPr sz="2000" kern="1200">
                  <a:solidFill>
                    <a:schemeClr val="lt1"/>
                  </a:solidFill>
                  <a:latin typeface="+mn-lt"/>
                  <a:ea typeface="+mn-ea"/>
                  <a:cs typeface="+mn-cs"/>
                </a:defRPr>
              </a:lvl8pPr>
              <a:lvl9pPr marL="4126504" algn="l" defTabSz="1031626" rtl="0" eaLnBrk="1" latinLnBrk="0" hangingPunct="1">
                <a:defRPr sz="2000" kern="1200">
                  <a:solidFill>
                    <a:schemeClr val="lt1"/>
                  </a:solidFill>
                  <a:latin typeface="+mn-lt"/>
                  <a:ea typeface="+mn-ea"/>
                  <a:cs typeface="+mn-cs"/>
                </a:defRPr>
              </a:lvl9pPr>
            </a:lstStyle>
            <a:p>
              <a:pPr marL="0" marR="0" lvl="0" indent="0" algn="l" defTabSz="460650" rtl="0" eaLnBrk="1" fontAlgn="auto" latinLnBrk="0" hangingPunct="1">
                <a:spcBef>
                  <a:spcPct val="0"/>
                </a:spcBef>
                <a:spcAft>
                  <a:spcPct val="0"/>
                </a:spcAft>
                <a:buClrTx/>
                <a:buSzTx/>
                <a:buFontTx/>
                <a:buNone/>
                <a:tabLst/>
                <a:defRPr/>
              </a:pPr>
              <a:endParaRPr kumimoji="0" lang="en-US" sz="1200" b="1"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endParaRPr>
            </a:p>
            <a:p>
              <a:pPr marL="0" marR="0" lvl="0" indent="0" algn="l" defTabSz="460650" rtl="0" eaLnBrk="1" fontAlgn="auto" latinLnBrk="0" hangingPunct="1">
                <a:spcBef>
                  <a:spcPts val="200"/>
                </a:spcBef>
                <a:spcAft>
                  <a:spcPts val="200"/>
                </a:spcAft>
                <a:buClrTx/>
                <a:buSzTx/>
                <a:buFontTx/>
                <a:buNone/>
                <a:tabLst/>
                <a:defRPr/>
              </a:pPr>
              <a:r>
                <a:rPr kumimoji="0" lang="en-US" sz="1200" b="1"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rPr>
                <a:t>Future Ready</a:t>
              </a:r>
            </a:p>
            <a:p>
              <a:pPr marL="110895" marR="0" lvl="0" indent="-110895" algn="l" defTabSz="460650" rtl="0" eaLnBrk="1" fontAlgn="auto" latinLnBrk="0" hangingPunct="1">
                <a:spcBef>
                  <a:spcPts val="200"/>
                </a:spcBef>
                <a:spcAft>
                  <a:spcPts val="2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Century Gothic" panose="020B0502020202020204" pitchFamily="34" charset="0"/>
                </a:rPr>
                <a:t>SAP S/4HANA solution</a:t>
              </a:r>
              <a:r>
                <a:rPr kumimoji="0" lang="en-US" sz="1200" b="0" i="0" u="none" strike="noStrike" kern="1200" cap="none" spc="0" normalizeH="0" noProof="0" dirty="0" smtClean="0">
                  <a:ln>
                    <a:noFill/>
                  </a:ln>
                  <a:solidFill>
                    <a:schemeClr val="tx1"/>
                  </a:solidFill>
                  <a:effectLst/>
                  <a:uLnTx/>
                  <a:uFillTx/>
                  <a:latin typeface="Century Gothic" panose="020B0502020202020204" pitchFamily="34" charset="0"/>
                </a:rPr>
                <a:t> for mining industry</a:t>
              </a:r>
              <a:endParaRPr kumimoji="0" lang="en-US" sz="1200" b="0" i="0" u="none" strike="noStrike" kern="1200" cap="none" spc="0" normalizeH="0" baseline="0" noProof="0" dirty="0" smtClean="0">
                <a:ln>
                  <a:noFill/>
                </a:ln>
                <a:solidFill>
                  <a:schemeClr val="tx1"/>
                </a:solidFill>
                <a:effectLst/>
                <a:uLnTx/>
                <a:uFillTx/>
                <a:latin typeface="Century Gothic" panose="020B0502020202020204" pitchFamily="34" charset="0"/>
              </a:endParaRPr>
            </a:p>
            <a:p>
              <a:pPr marL="110895" marR="0" lvl="0" indent="-110895" algn="l" defTabSz="460650" rtl="0" eaLnBrk="1" fontAlgn="auto" latinLnBrk="0" hangingPunct="1">
                <a:spcBef>
                  <a:spcPts val="200"/>
                </a:spcBef>
                <a:spcAft>
                  <a:spcPts val="2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Century Gothic" panose="020B0502020202020204" pitchFamily="34" charset="0"/>
                </a:rPr>
                <a:t>SAP </a:t>
              </a:r>
              <a:r>
                <a:rPr kumimoji="0" lang="en-US" sz="1200" b="0" i="0" u="none" strike="noStrike" kern="1200" cap="none" spc="0" normalizeH="0" baseline="0" noProof="0" dirty="0">
                  <a:ln>
                    <a:noFill/>
                  </a:ln>
                  <a:solidFill>
                    <a:schemeClr val="tx1"/>
                  </a:solidFill>
                  <a:effectLst/>
                  <a:uLnTx/>
                  <a:uFillTx/>
                  <a:latin typeface="Century Gothic" panose="020B0502020202020204" pitchFamily="34" charset="0"/>
                </a:rPr>
                <a:t>S/4HANA</a:t>
              </a:r>
              <a:r>
                <a:rPr kumimoji="0" lang="en-US" sz="1200" b="0" i="0" u="none" strike="noStrike" kern="1200" cap="none" spc="0" normalizeH="0" noProof="0" dirty="0">
                  <a:ln>
                    <a:noFill/>
                  </a:ln>
                  <a:solidFill>
                    <a:schemeClr val="tx1"/>
                  </a:solidFill>
                  <a:effectLst/>
                  <a:uLnTx/>
                  <a:uFillTx/>
                  <a:latin typeface="Century Gothic" panose="020B0502020202020204" pitchFamily="34" charset="0"/>
                </a:rPr>
                <a:t> Preconfigured Solution for Life Sciences Industry</a:t>
              </a:r>
              <a:endParaRPr kumimoji="0" lang="en-US" sz="1200" b="0" i="0" u="none" strike="noStrike" kern="1200" cap="none" spc="0" normalizeH="0" baseline="0" noProof="0" dirty="0">
                <a:ln>
                  <a:noFill/>
                </a:ln>
                <a:solidFill>
                  <a:schemeClr val="tx1"/>
                </a:solidFill>
                <a:effectLst/>
                <a:uLnTx/>
                <a:uFillTx/>
                <a:latin typeface="Century Gothic" panose="020B0502020202020204" pitchFamily="34" charset="0"/>
              </a:endParaRPr>
            </a:p>
            <a:p>
              <a:pPr marL="110895" indent="-110895" defTabSz="460650">
                <a:spcBef>
                  <a:spcPts val="200"/>
                </a:spcBef>
                <a:spcAft>
                  <a:spcPts val="200"/>
                </a:spcAft>
                <a:buFont typeface="Arial" panose="020B0604020202020204" pitchFamily="34" charset="0"/>
                <a:buChar char="•"/>
                <a:defRPr/>
              </a:pPr>
              <a:r>
                <a:rPr lang="en-US" sz="1200" dirty="0">
                  <a:solidFill>
                    <a:schemeClr val="tx1"/>
                  </a:solidFill>
                  <a:latin typeface="Century Gothic" panose="020B0502020202020204" pitchFamily="34" charset="0"/>
                </a:rPr>
                <a:t>SAP S/4HANA Preconfigured Solution for Chemical Industry</a:t>
              </a:r>
            </a:p>
            <a:p>
              <a:pPr marL="110895" indent="-110895" defTabSz="460650">
                <a:spcBef>
                  <a:spcPts val="200"/>
                </a:spcBef>
                <a:spcAft>
                  <a:spcPts val="200"/>
                </a:spcAft>
                <a:buFont typeface="Arial" panose="020B0604020202020204" pitchFamily="34" charset="0"/>
                <a:buChar char="•"/>
                <a:defRPr/>
              </a:pPr>
              <a:r>
                <a:rPr lang="en-US" sz="1200" dirty="0">
                  <a:solidFill>
                    <a:schemeClr val="tx1"/>
                  </a:solidFill>
                  <a:latin typeface="Century Gothic" panose="020B0502020202020204" pitchFamily="34" charset="0"/>
                </a:rPr>
                <a:t>SAP S/4HANA Preconfigured Solution for IM&amp;C Industry</a:t>
              </a:r>
            </a:p>
            <a:p>
              <a:pPr marL="110895" lvl="0" indent="-110895" defTabSz="460650">
                <a:spcBef>
                  <a:spcPts val="200"/>
                </a:spcBef>
                <a:spcAft>
                  <a:spcPts val="200"/>
                </a:spcAft>
                <a:buFont typeface="Arial" panose="020B0604020202020204" pitchFamily="34" charset="0"/>
                <a:buChar char="•"/>
                <a:defRPr/>
              </a:pPr>
              <a:r>
                <a:rPr lang="en-US" sz="1200" dirty="0">
                  <a:solidFill>
                    <a:schemeClr val="tx1"/>
                  </a:solidFill>
                  <a:latin typeface="Century Gothic" panose="020B0502020202020204" pitchFamily="34" charset="0"/>
                </a:rPr>
                <a:t>SAP S/4HANA Preconfigured Solution for Dairy Industry</a:t>
              </a:r>
            </a:p>
            <a:p>
              <a:pPr marL="110895" marR="0" lvl="0" indent="-110895" algn="l" defTabSz="460650" rtl="0" eaLnBrk="1" fontAlgn="auto" latinLnBrk="0" hangingPunct="1">
                <a:spcBef>
                  <a:spcPts val="200"/>
                </a:spcBef>
                <a:spcAft>
                  <a:spcPts val="2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entury Gothic" panose="020B0502020202020204" pitchFamily="34" charset="0"/>
                </a:rPr>
                <a:t>SAP S/4HANA Preconfigured</a:t>
              </a:r>
              <a:r>
                <a:rPr kumimoji="0" lang="en-US" sz="1200" b="0" i="0" u="none" strike="noStrike" kern="1200" cap="none" spc="0" normalizeH="0" noProof="0" dirty="0">
                  <a:ln>
                    <a:noFill/>
                  </a:ln>
                  <a:solidFill>
                    <a:schemeClr val="tx1"/>
                  </a:solidFill>
                  <a:effectLst/>
                  <a:uLnTx/>
                  <a:uFillTx/>
                  <a:latin typeface="Century Gothic" panose="020B0502020202020204" pitchFamily="34" charset="0"/>
                </a:rPr>
                <a:t> Solution for Textile </a:t>
              </a:r>
              <a:r>
                <a:rPr kumimoji="0" lang="en-US" sz="1200" b="0" i="0" u="none" strike="noStrike" kern="1200" cap="none" spc="0" normalizeH="0" noProof="0" dirty="0" smtClean="0">
                  <a:ln>
                    <a:noFill/>
                  </a:ln>
                  <a:solidFill>
                    <a:schemeClr val="tx1"/>
                  </a:solidFill>
                  <a:effectLst/>
                  <a:uLnTx/>
                  <a:uFillTx/>
                  <a:latin typeface="Century Gothic" panose="020B0502020202020204" pitchFamily="34" charset="0"/>
                </a:rPr>
                <a:t>Industry</a:t>
              </a:r>
            </a:p>
            <a:p>
              <a:pPr marL="110895" marR="0" lvl="0" indent="-110895" algn="l" defTabSz="460650" rtl="0" eaLnBrk="1" fontAlgn="auto" latinLnBrk="0" hangingPunct="1">
                <a:spcBef>
                  <a:spcPts val="200"/>
                </a:spcBef>
                <a:spcAft>
                  <a:spcPts val="200"/>
                </a:spcAft>
                <a:buClrTx/>
                <a:buSzTx/>
                <a:tabLst/>
                <a:defRPr/>
              </a:pPr>
              <a:endParaRPr kumimoji="0" lang="en-US" sz="1200" b="0" i="0" u="none" strike="noStrike" kern="1200" cap="none" spc="0" normalizeH="0" noProof="0" dirty="0">
                <a:ln>
                  <a:noFill/>
                </a:ln>
                <a:solidFill>
                  <a:schemeClr val="tx1"/>
                </a:solidFill>
                <a:effectLst/>
                <a:uLnTx/>
                <a:uFillTx/>
                <a:latin typeface="Century Gothic" panose="020B0502020202020204" pitchFamily="34" charset="0"/>
              </a:endParaRPr>
            </a:p>
            <a:p>
              <a:pPr marL="110895" marR="0" lvl="0" indent="-110895" algn="l" defTabSz="460650" rtl="0" eaLnBrk="1" fontAlgn="auto" latinLnBrk="0" hangingPunct="1">
                <a:spcBef>
                  <a:spcPts val="200"/>
                </a:spcBef>
                <a:spcAft>
                  <a:spcPts val="200"/>
                </a:spcAft>
                <a:buClrTx/>
                <a:buSzTx/>
                <a:buFont typeface="Arial" panose="020B0604020202020204" pitchFamily="34" charset="0"/>
                <a:buChar char="•"/>
                <a:tabLst/>
                <a:defRPr/>
              </a:pPr>
              <a:endParaRPr kumimoji="0" lang="en-US" sz="1200" b="0" i="0" u="none" strike="noStrike" kern="1200" cap="none" spc="0" normalizeH="0" noProof="0" dirty="0">
                <a:ln>
                  <a:noFill/>
                </a:ln>
                <a:solidFill>
                  <a:schemeClr val="tx1"/>
                </a:solidFill>
                <a:effectLst/>
                <a:uLnTx/>
                <a:uFillTx/>
                <a:latin typeface="Century Gothic" panose="020B0502020202020204" pitchFamily="34" charset="0"/>
              </a:endParaRPr>
            </a:p>
            <a:p>
              <a:pPr marR="0" lvl="0" algn="l" defTabSz="460650" rtl="0" eaLnBrk="1" fontAlgn="auto" latinLnBrk="0" hangingPunct="1">
                <a:spcBef>
                  <a:spcPct val="0"/>
                </a:spcBef>
                <a:spcAft>
                  <a:spcPct val="0"/>
                </a:spcAft>
                <a:buClrTx/>
                <a:buSzTx/>
                <a:tabLst/>
                <a:defRPr/>
              </a:pPr>
              <a:endParaRPr kumimoji="0" lang="en-US" sz="1200" b="0" i="0" u="none" strike="noStrike" kern="1200" cap="none" spc="0" normalizeH="0" baseline="0" noProof="0" dirty="0">
                <a:ln>
                  <a:noFill/>
                </a:ln>
                <a:solidFill>
                  <a:schemeClr val="tx1"/>
                </a:solidFill>
                <a:effectLst/>
                <a:uLnTx/>
                <a:uFillTx/>
                <a:latin typeface="Century Gothic" panose="020B0502020202020204" pitchFamily="34" charset="0"/>
              </a:endParaRPr>
            </a:p>
          </p:txBody>
        </p:sp>
        <p:sp>
          <p:nvSpPr>
            <p:cNvPr id="9" name="Rectangle 8">
              <a:extLst>
                <a:ext uri="{FF2B5EF4-FFF2-40B4-BE49-F238E27FC236}">
                  <a16:creationId xmlns:a16="http://schemas.microsoft.com/office/drawing/2014/main" xmlns="" id="{DF44E17D-909C-4229-9EF3-194232F666FF}"/>
                </a:ext>
              </a:extLst>
            </p:cNvPr>
            <p:cNvSpPr/>
            <p:nvPr/>
          </p:nvSpPr>
          <p:spPr>
            <a:xfrm>
              <a:off x="116555" y="1928900"/>
              <a:ext cx="3309032" cy="986967"/>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31626" rtl="0" eaLnBrk="1" latinLnBrk="0" hangingPunct="1">
                <a:defRPr sz="2000" kern="1200">
                  <a:solidFill>
                    <a:schemeClr val="lt1"/>
                  </a:solidFill>
                  <a:latin typeface="+mn-lt"/>
                  <a:ea typeface="+mn-ea"/>
                  <a:cs typeface="+mn-cs"/>
                </a:defRPr>
              </a:lvl1pPr>
              <a:lvl2pPr marL="515813" algn="l" defTabSz="1031626" rtl="0" eaLnBrk="1" latinLnBrk="0" hangingPunct="1">
                <a:defRPr sz="2000" kern="1200">
                  <a:solidFill>
                    <a:schemeClr val="lt1"/>
                  </a:solidFill>
                  <a:latin typeface="+mn-lt"/>
                  <a:ea typeface="+mn-ea"/>
                  <a:cs typeface="+mn-cs"/>
                </a:defRPr>
              </a:lvl2pPr>
              <a:lvl3pPr marL="1031626" algn="l" defTabSz="1031626" rtl="0" eaLnBrk="1" latinLnBrk="0" hangingPunct="1">
                <a:defRPr sz="2000" kern="1200">
                  <a:solidFill>
                    <a:schemeClr val="lt1"/>
                  </a:solidFill>
                  <a:latin typeface="+mn-lt"/>
                  <a:ea typeface="+mn-ea"/>
                  <a:cs typeface="+mn-cs"/>
                </a:defRPr>
              </a:lvl3pPr>
              <a:lvl4pPr marL="1547439" algn="l" defTabSz="1031626" rtl="0" eaLnBrk="1" latinLnBrk="0" hangingPunct="1">
                <a:defRPr sz="2000" kern="1200">
                  <a:solidFill>
                    <a:schemeClr val="lt1"/>
                  </a:solidFill>
                  <a:latin typeface="+mn-lt"/>
                  <a:ea typeface="+mn-ea"/>
                  <a:cs typeface="+mn-cs"/>
                </a:defRPr>
              </a:lvl4pPr>
              <a:lvl5pPr marL="2063252" algn="l" defTabSz="1031626" rtl="0" eaLnBrk="1" latinLnBrk="0" hangingPunct="1">
                <a:defRPr sz="2000" kern="1200">
                  <a:solidFill>
                    <a:schemeClr val="lt1"/>
                  </a:solidFill>
                  <a:latin typeface="+mn-lt"/>
                  <a:ea typeface="+mn-ea"/>
                  <a:cs typeface="+mn-cs"/>
                </a:defRPr>
              </a:lvl5pPr>
              <a:lvl6pPr marL="2579065" algn="l" defTabSz="1031626" rtl="0" eaLnBrk="1" latinLnBrk="0" hangingPunct="1">
                <a:defRPr sz="2000" kern="1200">
                  <a:solidFill>
                    <a:schemeClr val="lt1"/>
                  </a:solidFill>
                  <a:latin typeface="+mn-lt"/>
                  <a:ea typeface="+mn-ea"/>
                  <a:cs typeface="+mn-cs"/>
                </a:defRPr>
              </a:lvl6pPr>
              <a:lvl7pPr marL="3094878" algn="l" defTabSz="1031626" rtl="0" eaLnBrk="1" latinLnBrk="0" hangingPunct="1">
                <a:defRPr sz="2000" kern="1200">
                  <a:solidFill>
                    <a:schemeClr val="lt1"/>
                  </a:solidFill>
                  <a:latin typeface="+mn-lt"/>
                  <a:ea typeface="+mn-ea"/>
                  <a:cs typeface="+mn-cs"/>
                </a:defRPr>
              </a:lvl7pPr>
              <a:lvl8pPr marL="3610691" algn="l" defTabSz="1031626" rtl="0" eaLnBrk="1" latinLnBrk="0" hangingPunct="1">
                <a:defRPr sz="2000" kern="1200">
                  <a:solidFill>
                    <a:schemeClr val="lt1"/>
                  </a:solidFill>
                  <a:latin typeface="+mn-lt"/>
                  <a:ea typeface="+mn-ea"/>
                  <a:cs typeface="+mn-cs"/>
                </a:defRPr>
              </a:lvl8pPr>
              <a:lvl9pPr marL="4126504" algn="l" defTabSz="1031626" rtl="0" eaLnBrk="1" latinLnBrk="0" hangingPunct="1">
                <a:defRPr sz="2000" kern="1200">
                  <a:solidFill>
                    <a:schemeClr val="lt1"/>
                  </a:solidFill>
                  <a:latin typeface="+mn-lt"/>
                  <a:ea typeface="+mn-ea"/>
                  <a:cs typeface="+mn-cs"/>
                </a:defRPr>
              </a:lvl9pPr>
            </a:lstStyle>
            <a:p>
              <a:pPr marL="0" marR="0" lvl="0" indent="0" algn="l" defTabSz="460650" rtl="0" eaLnBrk="1" fontAlgn="auto"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endParaRPr>
            </a:p>
            <a:p>
              <a:pPr marL="0" marR="0" lvl="0" indent="0" algn="l" defTabSz="460650" rtl="0" eaLnBrk="1" fontAlgn="auto" latinLnBrk="0" hangingPunct="1">
                <a:lnSpc>
                  <a:spcPct val="100000"/>
                </a:lnSpc>
                <a:spcBef>
                  <a:spcPct val="0"/>
                </a:spcBef>
                <a:spcAft>
                  <a:spcPct val="0"/>
                </a:spcAft>
                <a:buClrTx/>
                <a:buSzTx/>
                <a:buFontTx/>
                <a:buNone/>
                <a:tabLst/>
                <a:defRPr/>
              </a:pPr>
              <a:endParaRPr lang="en-US" sz="1200" b="1" kern="0" dirty="0">
                <a:solidFill>
                  <a:schemeClr val="tx1"/>
                </a:solidFill>
                <a:latin typeface="Century Gothic" panose="020B0502020202020204" pitchFamily="34" charset="0"/>
                <a:cs typeface="Calibri" panose="020F0502020204030204" pitchFamily="34" charset="0"/>
              </a:endParaRPr>
            </a:p>
            <a:p>
              <a:pPr marL="0" marR="0" lvl="0" indent="0" algn="l" defTabSz="460650" rtl="0" eaLnBrk="1" fontAlgn="auto" latinLnBrk="0" hangingPunct="1">
                <a:lnSpc>
                  <a:spcPct val="150000"/>
                </a:lnSpc>
                <a:spcBef>
                  <a:spcPct val="0"/>
                </a:spcBef>
                <a:spcAft>
                  <a:spcPct val="0"/>
                </a:spcAft>
                <a:buClrTx/>
                <a:buSzTx/>
                <a:buFontTx/>
                <a:buNone/>
                <a:tabLst/>
                <a:defRPr/>
              </a:pPr>
              <a:endParaRPr kumimoji="0" lang="en-US" sz="1200" b="1"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endParaRPr>
            </a:p>
            <a:p>
              <a:pPr marL="0" marR="0" lvl="0" indent="0" algn="l" defTabSz="460650" rtl="0" eaLnBrk="1" fontAlgn="auto" latinLnBrk="0" hangingPunct="1">
                <a:lnSpc>
                  <a:spcPct val="150000"/>
                </a:lnSpc>
                <a:spcBef>
                  <a:spcPct val="0"/>
                </a:spcBef>
                <a:spcAft>
                  <a:spcPct val="0"/>
                </a:spcAft>
                <a:buClrTx/>
                <a:buSzTx/>
                <a:buFontTx/>
                <a:buNone/>
                <a:tabLst/>
                <a:defRPr/>
              </a:pPr>
              <a:endParaRPr lang="en-US" sz="1200" b="1" kern="0" dirty="0">
                <a:solidFill>
                  <a:schemeClr val="tx1"/>
                </a:solidFill>
                <a:latin typeface="Century Gothic" panose="020B0502020202020204" pitchFamily="34" charset="0"/>
                <a:cs typeface="Calibri" panose="020F0502020204030204" pitchFamily="34" charset="0"/>
              </a:endParaRPr>
            </a:p>
            <a:p>
              <a:pPr marL="0" marR="0" lvl="0" indent="0" algn="l" defTabSz="460650" rtl="0" eaLnBrk="1" fontAlgn="auto" latinLnBrk="0" hangingPunct="1">
                <a:lnSpc>
                  <a:spcPct val="150000"/>
                </a:lnSpc>
                <a:spcBef>
                  <a:spcPct val="0"/>
                </a:spcBef>
                <a:spcAft>
                  <a:spcPct val="0"/>
                </a:spcAft>
                <a:buClrTx/>
                <a:buSzTx/>
                <a:buFontTx/>
                <a:buNone/>
                <a:tabLst/>
                <a:defRPr/>
              </a:pPr>
              <a:endParaRPr kumimoji="0" lang="en-US" sz="1200" b="1" i="0" u="none" strike="noStrike" kern="0" cap="none" spc="0" normalizeH="0" baseline="0" noProof="0" dirty="0" smtClean="0">
                <a:ln>
                  <a:noFill/>
                </a:ln>
                <a:solidFill>
                  <a:schemeClr val="tx1"/>
                </a:solidFill>
                <a:effectLst/>
                <a:uLnTx/>
                <a:uFillTx/>
                <a:latin typeface="Century Gothic" panose="020B0502020202020204" pitchFamily="34" charset="0"/>
                <a:cs typeface="Calibri" panose="020F0502020204030204" pitchFamily="34" charset="0"/>
              </a:endParaRPr>
            </a:p>
            <a:p>
              <a:pPr marL="0" marR="0" lvl="0" indent="0" algn="l" defTabSz="460650" rtl="0" eaLnBrk="1" fontAlgn="auto" latinLnBrk="0" hangingPunct="1">
                <a:lnSpc>
                  <a:spcPct val="15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schemeClr val="tx1"/>
                  </a:solidFill>
                  <a:effectLst/>
                  <a:uLnTx/>
                  <a:uFillTx/>
                  <a:latin typeface="Century Gothic" panose="020B0502020202020204" pitchFamily="34" charset="0"/>
                  <a:cs typeface="Calibri" panose="020F0502020204030204" pitchFamily="34" charset="0"/>
                </a:rPr>
                <a:t>SAP </a:t>
              </a:r>
              <a:r>
                <a:rPr kumimoji="0" lang="en-US" sz="1200" b="1"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rPr>
                <a:t>Awards and Recognition</a:t>
              </a:r>
            </a:p>
            <a:p>
              <a:pPr marL="110895" indent="-110895" defTabSz="460650">
                <a:lnSpc>
                  <a:spcPct val="150000"/>
                </a:lnSpc>
                <a:spcBef>
                  <a:spcPct val="0"/>
                </a:spcBef>
                <a:spcAft>
                  <a:spcPct val="0"/>
                </a:spcAft>
                <a:buFont typeface="Arial" panose="020B0604020202020204" pitchFamily="34" charset="0"/>
                <a:buChar char="•"/>
                <a:defRPr/>
              </a:pPr>
              <a:r>
                <a:rPr lang="en-US" altLang="en-US" sz="1200" kern="0" dirty="0">
                  <a:solidFill>
                    <a:schemeClr val="tx1"/>
                  </a:solidFill>
                  <a:latin typeface="Century Gothic" panose="020B0502020202020204" pitchFamily="34" charset="0"/>
                  <a:cs typeface="Calibri" panose="020F0502020204030204" pitchFamily="34" charset="0"/>
                </a:rPr>
                <a:t>Best Customer Implementation Award</a:t>
              </a:r>
            </a:p>
            <a:p>
              <a:pPr marL="110895" indent="-110895" defTabSz="460650">
                <a:lnSpc>
                  <a:spcPct val="150000"/>
                </a:lnSpc>
                <a:spcBef>
                  <a:spcPct val="0"/>
                </a:spcBef>
                <a:spcAft>
                  <a:spcPct val="0"/>
                </a:spcAft>
                <a:buFont typeface="Arial" panose="020B0604020202020204" pitchFamily="34" charset="0"/>
                <a:buChar char="•"/>
                <a:defRPr/>
              </a:pPr>
              <a:r>
                <a:rPr lang="en-US" altLang="en-US" sz="1200" kern="0" dirty="0">
                  <a:solidFill>
                    <a:schemeClr val="tx1"/>
                  </a:solidFill>
                  <a:latin typeface="Century Gothic" panose="020B0502020202020204" pitchFamily="34" charset="0"/>
                  <a:cs typeface="Calibri" panose="020F0502020204030204" pitchFamily="34" charset="0"/>
                </a:rPr>
                <a:t>SAP Most Innovative Partner</a:t>
              </a:r>
            </a:p>
            <a:p>
              <a:pPr marL="110895" indent="-110895" defTabSz="460650">
                <a:lnSpc>
                  <a:spcPct val="150000"/>
                </a:lnSpc>
                <a:spcBef>
                  <a:spcPct val="0"/>
                </a:spcBef>
                <a:spcAft>
                  <a:spcPct val="0"/>
                </a:spcAft>
                <a:buFont typeface="Arial" panose="020B0604020202020204" pitchFamily="34" charset="0"/>
                <a:buChar char="•"/>
                <a:defRPr/>
              </a:pPr>
              <a:r>
                <a:rPr lang="en-US" altLang="en-US" sz="1200" kern="0" dirty="0">
                  <a:solidFill>
                    <a:schemeClr val="tx1"/>
                  </a:solidFill>
                  <a:latin typeface="Century Gothic" panose="020B0502020202020204" pitchFamily="34" charset="0"/>
                  <a:cs typeface="Calibri" panose="020F0502020204030204" pitchFamily="34" charset="0"/>
                </a:rPr>
                <a:t>Emerging Business - Fastest Growing Partner</a:t>
              </a:r>
            </a:p>
            <a:p>
              <a:pPr marL="110895" indent="-110895" defTabSz="460650">
                <a:lnSpc>
                  <a:spcPct val="150000"/>
                </a:lnSpc>
                <a:spcBef>
                  <a:spcPct val="0"/>
                </a:spcBef>
                <a:spcAft>
                  <a:spcPct val="0"/>
                </a:spcAft>
                <a:buFont typeface="Arial" panose="020B0604020202020204" pitchFamily="34" charset="0"/>
                <a:buChar char="•"/>
                <a:defRPr/>
              </a:pPr>
              <a:r>
                <a:rPr lang="en-US" altLang="en-US" sz="1200" kern="0" dirty="0">
                  <a:solidFill>
                    <a:schemeClr val="tx1"/>
                  </a:solidFill>
                  <a:latin typeface="Century Gothic" panose="020B0502020202020204" pitchFamily="34" charset="0"/>
                  <a:cs typeface="Calibri" panose="020F0502020204030204" pitchFamily="34" charset="0"/>
                </a:rPr>
                <a:t>SAP Best Run Award in implementation</a:t>
              </a:r>
            </a:p>
            <a:p>
              <a:pPr marL="110895" indent="-110895" defTabSz="460650">
                <a:lnSpc>
                  <a:spcPct val="150000"/>
                </a:lnSpc>
                <a:spcBef>
                  <a:spcPct val="0"/>
                </a:spcBef>
                <a:spcAft>
                  <a:spcPct val="0"/>
                </a:spcAft>
                <a:buFont typeface="Arial" panose="020B0604020202020204" pitchFamily="34" charset="0"/>
                <a:buChar char="•"/>
                <a:defRPr/>
              </a:pPr>
              <a:r>
                <a:rPr lang="en-US" altLang="en-US" sz="1200" kern="0" dirty="0">
                  <a:solidFill>
                    <a:schemeClr val="tx1"/>
                  </a:solidFill>
                  <a:latin typeface="Century Gothic" panose="020B0502020202020204" pitchFamily="34" charset="0"/>
                  <a:cs typeface="Calibri" panose="020F0502020204030204" pitchFamily="34" charset="0"/>
                </a:rPr>
                <a:t>Award for adopting Digital Initiatives in Public and Social Sector</a:t>
              </a:r>
            </a:p>
            <a:p>
              <a:pPr marL="110895" indent="-110895" defTabSz="460650">
                <a:lnSpc>
                  <a:spcPct val="150000"/>
                </a:lnSpc>
                <a:spcBef>
                  <a:spcPct val="0"/>
                </a:spcBef>
                <a:spcAft>
                  <a:spcPct val="0"/>
                </a:spcAft>
                <a:buFont typeface="Arial" panose="020B0604020202020204" pitchFamily="34" charset="0"/>
                <a:buChar char="•"/>
                <a:defRPr/>
              </a:pPr>
              <a:endParaRPr lang="en-US" altLang="en-US" sz="1200" kern="0" dirty="0">
                <a:solidFill>
                  <a:schemeClr val="tx1"/>
                </a:solidFill>
                <a:latin typeface="Century Gothic" panose="020B0502020202020204" pitchFamily="34" charset="0"/>
                <a:cs typeface="Calibri" panose="020F0502020204030204" pitchFamily="34" charset="0"/>
              </a:endParaRPr>
            </a:p>
            <a:p>
              <a:pPr defTabSz="460650">
                <a:lnSpc>
                  <a:spcPct val="150000"/>
                </a:lnSpc>
                <a:spcBef>
                  <a:spcPct val="0"/>
                </a:spcBef>
                <a:spcAft>
                  <a:spcPct val="0"/>
                </a:spcAft>
                <a:defRPr/>
              </a:pPr>
              <a:endParaRPr lang="en-US" altLang="en-US" sz="1200" kern="0" dirty="0">
                <a:solidFill>
                  <a:schemeClr val="tx1"/>
                </a:solidFill>
                <a:latin typeface="Century Gothic" panose="020B0502020202020204" pitchFamily="34" charset="0"/>
                <a:cs typeface="Calibri" panose="020F0502020204030204" pitchFamily="34" charset="0"/>
              </a:endParaRPr>
            </a:p>
            <a:p>
              <a:pPr marL="110895" indent="-110895" defTabSz="460650">
                <a:lnSpc>
                  <a:spcPct val="150000"/>
                </a:lnSpc>
                <a:spcBef>
                  <a:spcPct val="0"/>
                </a:spcBef>
                <a:spcAft>
                  <a:spcPct val="0"/>
                </a:spcAft>
                <a:buFont typeface="Arial" panose="020B0604020202020204" pitchFamily="34" charset="0"/>
                <a:buChar char="•"/>
                <a:defRPr/>
              </a:pPr>
              <a:endParaRPr lang="en-US" altLang="en-US" sz="1200" kern="0" dirty="0">
                <a:solidFill>
                  <a:schemeClr val="tx1"/>
                </a:solidFill>
                <a:latin typeface="Century Gothic" panose="020B0502020202020204" pitchFamily="34" charset="0"/>
                <a:cs typeface="Calibri" panose="020F0502020204030204" pitchFamily="34" charset="0"/>
              </a:endParaRPr>
            </a:p>
            <a:p>
              <a:pPr marL="110895" indent="-110895" defTabSz="460650">
                <a:spcBef>
                  <a:spcPct val="0"/>
                </a:spcBef>
                <a:spcAft>
                  <a:spcPct val="0"/>
                </a:spcAft>
                <a:buFont typeface="Arial" panose="020B0604020202020204" pitchFamily="34" charset="0"/>
                <a:buChar char="•"/>
                <a:defRPr/>
              </a:pPr>
              <a:endParaRPr lang="en-US" altLang="en-US" sz="1200" kern="0" dirty="0">
                <a:solidFill>
                  <a:schemeClr val="tx1"/>
                </a:solidFill>
                <a:latin typeface="Century Gothic" panose="020B0502020202020204" pitchFamily="34" charset="0"/>
                <a:cs typeface="Calibri" panose="020F0502020204030204" pitchFamily="34" charset="0"/>
              </a:endParaRPr>
            </a:p>
            <a:p>
              <a:pPr marL="110895" indent="-110895" defTabSz="460650">
                <a:spcBef>
                  <a:spcPct val="0"/>
                </a:spcBef>
                <a:spcAft>
                  <a:spcPct val="0"/>
                </a:spcAft>
                <a:buFont typeface="Arial" panose="020B0604020202020204" pitchFamily="34" charset="0"/>
                <a:buChar char="•"/>
                <a:defRPr/>
              </a:pPr>
              <a:endParaRPr lang="en-US" altLang="en-US" sz="1200" kern="0" dirty="0">
                <a:solidFill>
                  <a:schemeClr val="tx1"/>
                </a:solidFill>
                <a:latin typeface="Century Gothic" panose="020B0502020202020204" pitchFamily="34" charset="0"/>
                <a:cs typeface="Calibri" panose="020F0502020204030204" pitchFamily="34" charset="0"/>
              </a:endParaRPr>
            </a:p>
            <a:p>
              <a:pPr marL="110895" indent="-110895" defTabSz="460650">
                <a:spcBef>
                  <a:spcPct val="0"/>
                </a:spcBef>
                <a:spcAft>
                  <a:spcPct val="0"/>
                </a:spcAft>
                <a:buFont typeface="Arial" panose="020B0604020202020204" pitchFamily="34" charset="0"/>
                <a:buChar char="•"/>
                <a:defRPr/>
              </a:pPr>
              <a:endParaRPr lang="en-US" altLang="en-US" sz="1200" dirty="0">
                <a:solidFill>
                  <a:schemeClr val="tx1"/>
                </a:solidFill>
                <a:latin typeface="Century Gothic" panose="020B0502020202020204" pitchFamily="34" charset="0"/>
              </a:endParaRPr>
            </a:p>
            <a:p>
              <a:pPr defTabSz="460650">
                <a:spcBef>
                  <a:spcPct val="0"/>
                </a:spcBef>
                <a:spcAft>
                  <a:spcPct val="0"/>
                </a:spcAft>
                <a:defRPr/>
              </a:pPr>
              <a:endParaRPr lang="en-US" altLang="en-US" sz="1200" kern="0" dirty="0">
                <a:solidFill>
                  <a:schemeClr val="tx1"/>
                </a:solidFill>
                <a:latin typeface="Century Gothic" panose="020B050202020202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xmlns="" id="{CB163DAE-286E-4694-9327-8B9481F2A377}"/>
                </a:ext>
              </a:extLst>
            </p:cNvPr>
            <p:cNvSpPr/>
            <p:nvPr/>
          </p:nvSpPr>
          <p:spPr>
            <a:xfrm>
              <a:off x="3504903" y="1018999"/>
              <a:ext cx="2868607" cy="888032"/>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31626" rtl="0" eaLnBrk="1" latinLnBrk="0" hangingPunct="1">
                <a:defRPr sz="2000" kern="1200">
                  <a:solidFill>
                    <a:schemeClr val="lt1"/>
                  </a:solidFill>
                  <a:latin typeface="+mn-lt"/>
                  <a:ea typeface="+mn-ea"/>
                  <a:cs typeface="+mn-cs"/>
                </a:defRPr>
              </a:lvl1pPr>
              <a:lvl2pPr marL="515813" algn="l" defTabSz="1031626" rtl="0" eaLnBrk="1" latinLnBrk="0" hangingPunct="1">
                <a:defRPr sz="2000" kern="1200">
                  <a:solidFill>
                    <a:schemeClr val="lt1"/>
                  </a:solidFill>
                  <a:latin typeface="+mn-lt"/>
                  <a:ea typeface="+mn-ea"/>
                  <a:cs typeface="+mn-cs"/>
                </a:defRPr>
              </a:lvl2pPr>
              <a:lvl3pPr marL="1031626" algn="l" defTabSz="1031626" rtl="0" eaLnBrk="1" latinLnBrk="0" hangingPunct="1">
                <a:defRPr sz="2000" kern="1200">
                  <a:solidFill>
                    <a:schemeClr val="lt1"/>
                  </a:solidFill>
                  <a:latin typeface="+mn-lt"/>
                  <a:ea typeface="+mn-ea"/>
                  <a:cs typeface="+mn-cs"/>
                </a:defRPr>
              </a:lvl3pPr>
              <a:lvl4pPr marL="1547439" algn="l" defTabSz="1031626" rtl="0" eaLnBrk="1" latinLnBrk="0" hangingPunct="1">
                <a:defRPr sz="2000" kern="1200">
                  <a:solidFill>
                    <a:schemeClr val="lt1"/>
                  </a:solidFill>
                  <a:latin typeface="+mn-lt"/>
                  <a:ea typeface="+mn-ea"/>
                  <a:cs typeface="+mn-cs"/>
                </a:defRPr>
              </a:lvl4pPr>
              <a:lvl5pPr marL="2063252" algn="l" defTabSz="1031626" rtl="0" eaLnBrk="1" latinLnBrk="0" hangingPunct="1">
                <a:defRPr sz="2000" kern="1200">
                  <a:solidFill>
                    <a:schemeClr val="lt1"/>
                  </a:solidFill>
                  <a:latin typeface="+mn-lt"/>
                  <a:ea typeface="+mn-ea"/>
                  <a:cs typeface="+mn-cs"/>
                </a:defRPr>
              </a:lvl5pPr>
              <a:lvl6pPr marL="2579065" algn="l" defTabSz="1031626" rtl="0" eaLnBrk="1" latinLnBrk="0" hangingPunct="1">
                <a:defRPr sz="2000" kern="1200">
                  <a:solidFill>
                    <a:schemeClr val="lt1"/>
                  </a:solidFill>
                  <a:latin typeface="+mn-lt"/>
                  <a:ea typeface="+mn-ea"/>
                  <a:cs typeface="+mn-cs"/>
                </a:defRPr>
              </a:lvl6pPr>
              <a:lvl7pPr marL="3094878" algn="l" defTabSz="1031626" rtl="0" eaLnBrk="1" latinLnBrk="0" hangingPunct="1">
                <a:defRPr sz="2000" kern="1200">
                  <a:solidFill>
                    <a:schemeClr val="lt1"/>
                  </a:solidFill>
                  <a:latin typeface="+mn-lt"/>
                  <a:ea typeface="+mn-ea"/>
                  <a:cs typeface="+mn-cs"/>
                </a:defRPr>
              </a:lvl7pPr>
              <a:lvl8pPr marL="3610691" algn="l" defTabSz="1031626" rtl="0" eaLnBrk="1" latinLnBrk="0" hangingPunct="1">
                <a:defRPr sz="2000" kern="1200">
                  <a:solidFill>
                    <a:schemeClr val="lt1"/>
                  </a:solidFill>
                  <a:latin typeface="+mn-lt"/>
                  <a:ea typeface="+mn-ea"/>
                  <a:cs typeface="+mn-cs"/>
                </a:defRPr>
              </a:lvl8pPr>
              <a:lvl9pPr marL="4126504" algn="l" defTabSz="1031626" rtl="0" eaLnBrk="1" latinLnBrk="0" hangingPunct="1">
                <a:defRPr sz="2000" kern="1200">
                  <a:solidFill>
                    <a:schemeClr val="lt1"/>
                  </a:solidFill>
                  <a:latin typeface="+mn-lt"/>
                  <a:ea typeface="+mn-ea"/>
                  <a:cs typeface="+mn-cs"/>
                </a:defRPr>
              </a:lvl9pPr>
            </a:lstStyle>
            <a:p>
              <a:pPr marL="0" marR="0" lvl="0" indent="0" algn="l" defTabSz="460650" rtl="0" eaLnBrk="1" fontAlgn="auto" latinLnBrk="0" hangingPunct="1">
                <a:spcBef>
                  <a:spcPts val="300"/>
                </a:spcBef>
                <a:spcAft>
                  <a:spcPts val="300"/>
                </a:spcAft>
                <a:buClrTx/>
                <a:buSzTx/>
                <a:buFontTx/>
                <a:buNone/>
                <a:tabLst/>
                <a:defRPr/>
              </a:pPr>
              <a:r>
                <a:rPr kumimoji="0" lang="en-US" sz="1200" b="1"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rPr>
                <a:t>Global Presence</a:t>
              </a:r>
            </a:p>
            <a:p>
              <a:pPr lvl="0" defTabSz="460650">
                <a:spcBef>
                  <a:spcPts val="300"/>
                </a:spcBef>
                <a:spcAft>
                  <a:spcPts val="300"/>
                </a:spcAft>
                <a:defRPr/>
              </a:pPr>
              <a:r>
                <a:rPr kumimoji="0" lang="en-US" sz="1200" b="0" i="0" u="none" strike="noStrike" kern="1200" cap="none" spc="0" normalizeH="0" baseline="0" noProof="0" dirty="0">
                  <a:ln>
                    <a:noFill/>
                  </a:ln>
                  <a:solidFill>
                    <a:schemeClr val="tx1"/>
                  </a:solidFill>
                  <a:effectLst/>
                  <a:uLnTx/>
                  <a:uFillTx/>
                  <a:latin typeface="Century Gothic" panose="020B0502020202020204" pitchFamily="34" charset="0"/>
                </a:rPr>
                <a:t>Implementations </a:t>
              </a:r>
              <a:r>
                <a:rPr kumimoji="0" lang="en-US" sz="1200" b="1" i="0" u="none" strike="noStrike" kern="1200" cap="none" spc="0" normalizeH="0" baseline="0" noProof="0" dirty="0">
                  <a:ln>
                    <a:noFill/>
                  </a:ln>
                  <a:solidFill>
                    <a:schemeClr val="tx1"/>
                  </a:solidFill>
                  <a:effectLst/>
                  <a:uLnTx/>
                  <a:uFillTx/>
                  <a:latin typeface="Century Gothic" panose="020B0502020202020204" pitchFamily="34" charset="0"/>
                </a:rPr>
                <a:t>25 countries </a:t>
              </a:r>
              <a:r>
                <a:rPr lang="en-US" sz="1200" dirty="0">
                  <a:solidFill>
                    <a:schemeClr val="tx1"/>
                  </a:solidFill>
                  <a:latin typeface="Century Gothic" panose="020B0502020202020204" pitchFamily="34" charset="0"/>
                </a:rPr>
                <a:t>across:</a:t>
              </a:r>
              <a:endParaRPr kumimoji="0" lang="en-US" sz="1200" b="0" i="0" u="none" strike="noStrike" kern="1200" cap="none" spc="0" normalizeH="0" baseline="0" noProof="0" dirty="0">
                <a:ln>
                  <a:noFill/>
                </a:ln>
                <a:solidFill>
                  <a:schemeClr val="tx1"/>
                </a:solidFill>
                <a:effectLst/>
                <a:uLnTx/>
                <a:uFillTx/>
                <a:latin typeface="Century Gothic" panose="020B0502020202020204" pitchFamily="34" charset="0"/>
              </a:endParaRPr>
            </a:p>
            <a:p>
              <a:pPr marL="171450" marR="0" lvl="0" indent="-171450" algn="l" defTabSz="460650" rtl="0" eaLnBrk="1" fontAlgn="auto" latinLnBrk="0" hangingPunct="1">
                <a:spcBef>
                  <a:spcPts val="30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entury Gothic" panose="020B0502020202020204" pitchFamily="34" charset="0"/>
                </a:rPr>
                <a:t>Indian Subcontinent </a:t>
              </a:r>
            </a:p>
            <a:p>
              <a:pPr marL="171450" marR="0" lvl="0" indent="-171450" algn="l" defTabSz="460650" rtl="0" eaLnBrk="1" fontAlgn="auto" latinLnBrk="0" hangingPunct="1">
                <a:spcBef>
                  <a:spcPts val="30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entury Gothic" panose="020B0502020202020204" pitchFamily="34" charset="0"/>
                </a:rPr>
                <a:t>North America </a:t>
              </a:r>
            </a:p>
            <a:p>
              <a:pPr marL="171450" marR="0" lvl="0" indent="-171450" algn="l" defTabSz="460650" rtl="0" eaLnBrk="1" fontAlgn="auto" latinLnBrk="0" hangingPunct="1">
                <a:spcBef>
                  <a:spcPts val="30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entury Gothic" panose="020B0502020202020204" pitchFamily="34" charset="0"/>
                </a:rPr>
                <a:t>Europe</a:t>
              </a:r>
            </a:p>
            <a:p>
              <a:pPr marL="171450" marR="0" lvl="0" indent="-171450" algn="l" defTabSz="460650" rtl="0" eaLnBrk="1" fontAlgn="auto" latinLnBrk="0" hangingPunct="1">
                <a:spcBef>
                  <a:spcPts val="30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entury Gothic" panose="020B0502020202020204" pitchFamily="34" charset="0"/>
                </a:rPr>
                <a:t>Asia-Pacific</a:t>
              </a:r>
            </a:p>
            <a:p>
              <a:pPr marL="171450" marR="0" lvl="0" indent="-171450" algn="l" defTabSz="460650" rtl="0" eaLnBrk="1" fontAlgn="auto" latinLnBrk="0" hangingPunct="1">
                <a:spcBef>
                  <a:spcPts val="30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entury Gothic" panose="020B0502020202020204" pitchFamily="34" charset="0"/>
                </a:rPr>
                <a:t>Middle East</a:t>
              </a:r>
            </a:p>
            <a:p>
              <a:pPr marL="171450" marR="0" lvl="0" indent="-171450" algn="l" defTabSz="460650" rtl="0" eaLnBrk="1" fontAlgn="auto" latinLnBrk="0" hangingPunct="1">
                <a:spcBef>
                  <a:spcPts val="30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entury Gothic" panose="020B0502020202020204" pitchFamily="34" charset="0"/>
                </a:rPr>
                <a:t>Africa</a:t>
              </a:r>
            </a:p>
            <a:p>
              <a:pPr marL="110895" marR="0" lvl="0" indent="-110895" algn="l" defTabSz="46065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Century Gothic" panose="020B0502020202020204" pitchFamily="34" charset="0"/>
              </a:endParaRPr>
            </a:p>
          </p:txBody>
        </p:sp>
        <p:sp>
          <p:nvSpPr>
            <p:cNvPr id="11" name="Rectangle 10">
              <a:extLst>
                <a:ext uri="{FF2B5EF4-FFF2-40B4-BE49-F238E27FC236}">
                  <a16:creationId xmlns:a16="http://schemas.microsoft.com/office/drawing/2014/main" xmlns="" id="{22EF5F60-6456-49C2-A5E7-DE2435EBD6F4}"/>
                </a:ext>
              </a:extLst>
            </p:cNvPr>
            <p:cNvSpPr/>
            <p:nvPr/>
          </p:nvSpPr>
          <p:spPr>
            <a:xfrm>
              <a:off x="115018" y="1015990"/>
              <a:ext cx="3310569" cy="888032"/>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31626" rtl="0" eaLnBrk="1" latinLnBrk="0" hangingPunct="1">
                <a:defRPr sz="2000" kern="1200">
                  <a:solidFill>
                    <a:schemeClr val="lt1"/>
                  </a:solidFill>
                  <a:latin typeface="+mn-lt"/>
                  <a:ea typeface="+mn-ea"/>
                  <a:cs typeface="+mn-cs"/>
                </a:defRPr>
              </a:lvl1pPr>
              <a:lvl2pPr marL="515813" algn="l" defTabSz="1031626" rtl="0" eaLnBrk="1" latinLnBrk="0" hangingPunct="1">
                <a:defRPr sz="2000" kern="1200">
                  <a:solidFill>
                    <a:schemeClr val="lt1"/>
                  </a:solidFill>
                  <a:latin typeface="+mn-lt"/>
                  <a:ea typeface="+mn-ea"/>
                  <a:cs typeface="+mn-cs"/>
                </a:defRPr>
              </a:lvl2pPr>
              <a:lvl3pPr marL="1031626" algn="l" defTabSz="1031626" rtl="0" eaLnBrk="1" latinLnBrk="0" hangingPunct="1">
                <a:defRPr sz="2000" kern="1200">
                  <a:solidFill>
                    <a:schemeClr val="lt1"/>
                  </a:solidFill>
                  <a:latin typeface="+mn-lt"/>
                  <a:ea typeface="+mn-ea"/>
                  <a:cs typeface="+mn-cs"/>
                </a:defRPr>
              </a:lvl3pPr>
              <a:lvl4pPr marL="1547439" algn="l" defTabSz="1031626" rtl="0" eaLnBrk="1" latinLnBrk="0" hangingPunct="1">
                <a:defRPr sz="2000" kern="1200">
                  <a:solidFill>
                    <a:schemeClr val="lt1"/>
                  </a:solidFill>
                  <a:latin typeface="+mn-lt"/>
                  <a:ea typeface="+mn-ea"/>
                  <a:cs typeface="+mn-cs"/>
                </a:defRPr>
              </a:lvl4pPr>
              <a:lvl5pPr marL="2063252" algn="l" defTabSz="1031626" rtl="0" eaLnBrk="1" latinLnBrk="0" hangingPunct="1">
                <a:defRPr sz="2000" kern="1200">
                  <a:solidFill>
                    <a:schemeClr val="lt1"/>
                  </a:solidFill>
                  <a:latin typeface="+mn-lt"/>
                  <a:ea typeface="+mn-ea"/>
                  <a:cs typeface="+mn-cs"/>
                </a:defRPr>
              </a:lvl5pPr>
              <a:lvl6pPr marL="2579065" algn="l" defTabSz="1031626" rtl="0" eaLnBrk="1" latinLnBrk="0" hangingPunct="1">
                <a:defRPr sz="2000" kern="1200">
                  <a:solidFill>
                    <a:schemeClr val="lt1"/>
                  </a:solidFill>
                  <a:latin typeface="+mn-lt"/>
                  <a:ea typeface="+mn-ea"/>
                  <a:cs typeface="+mn-cs"/>
                </a:defRPr>
              </a:lvl6pPr>
              <a:lvl7pPr marL="3094878" algn="l" defTabSz="1031626" rtl="0" eaLnBrk="1" latinLnBrk="0" hangingPunct="1">
                <a:defRPr sz="2000" kern="1200">
                  <a:solidFill>
                    <a:schemeClr val="lt1"/>
                  </a:solidFill>
                  <a:latin typeface="+mn-lt"/>
                  <a:ea typeface="+mn-ea"/>
                  <a:cs typeface="+mn-cs"/>
                </a:defRPr>
              </a:lvl7pPr>
              <a:lvl8pPr marL="3610691" algn="l" defTabSz="1031626" rtl="0" eaLnBrk="1" latinLnBrk="0" hangingPunct="1">
                <a:defRPr sz="2000" kern="1200">
                  <a:solidFill>
                    <a:schemeClr val="lt1"/>
                  </a:solidFill>
                  <a:latin typeface="+mn-lt"/>
                  <a:ea typeface="+mn-ea"/>
                  <a:cs typeface="+mn-cs"/>
                </a:defRPr>
              </a:lvl8pPr>
              <a:lvl9pPr marL="4126504" algn="l" defTabSz="1031626" rtl="0" eaLnBrk="1" latinLnBrk="0" hangingPunct="1">
                <a:defRPr sz="2000" kern="1200">
                  <a:solidFill>
                    <a:schemeClr val="lt1"/>
                  </a:solidFill>
                  <a:latin typeface="+mn-lt"/>
                  <a:ea typeface="+mn-ea"/>
                  <a:cs typeface="+mn-cs"/>
                </a:defRPr>
              </a:lvl9pPr>
            </a:lstStyle>
            <a:p>
              <a:pPr marL="0" marR="0" lvl="0" indent="0" algn="l" defTabSz="460650" rtl="0" eaLnBrk="1" fontAlgn="auto" latinLnBrk="0" hangingPunct="1">
                <a:lnSpc>
                  <a:spcPct val="100000"/>
                </a:lnSpc>
                <a:spcBef>
                  <a:spcPts val="0"/>
                </a:spcBef>
                <a:spcAft>
                  <a:spcPts val="0"/>
                </a:spcAft>
                <a:buClrTx/>
                <a:buSzTx/>
                <a:buFontTx/>
                <a:buNone/>
                <a:tabLst/>
                <a:defRPr/>
              </a:pPr>
              <a:endParaRPr kumimoji="0" lang="de-CH" sz="1200" b="1"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endParaRPr>
            </a:p>
            <a:p>
              <a:pPr marL="0" marR="0" lvl="0" indent="0" algn="l" defTabSz="460650" rtl="0" eaLnBrk="1" fontAlgn="auto" latinLnBrk="0" hangingPunct="1">
                <a:lnSpc>
                  <a:spcPct val="100000"/>
                </a:lnSpc>
                <a:spcBef>
                  <a:spcPts val="0"/>
                </a:spcBef>
                <a:spcAft>
                  <a:spcPts val="0"/>
                </a:spcAft>
                <a:buClrTx/>
                <a:buSzTx/>
                <a:buFontTx/>
                <a:buNone/>
                <a:tabLst/>
                <a:defRPr/>
              </a:pPr>
              <a:endParaRPr kumimoji="0" lang="de-CH" sz="1200" b="1"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endParaRPr>
            </a:p>
            <a:p>
              <a:pPr marL="0" marR="0" lvl="0" indent="0" algn="l" defTabSz="460650" rtl="0" eaLnBrk="1" fontAlgn="auto" latinLnBrk="0" hangingPunct="1">
                <a:lnSpc>
                  <a:spcPct val="100000"/>
                </a:lnSpc>
                <a:spcBef>
                  <a:spcPts val="0"/>
                </a:spcBef>
                <a:spcAft>
                  <a:spcPts val="0"/>
                </a:spcAft>
                <a:buClrTx/>
                <a:buSzTx/>
                <a:buFontTx/>
                <a:buNone/>
                <a:tabLst/>
                <a:defRPr/>
              </a:pPr>
              <a:endParaRPr lang="de-CH" sz="1200" b="1" kern="0" dirty="0">
                <a:solidFill>
                  <a:schemeClr val="tx1"/>
                </a:solidFill>
                <a:latin typeface="Century Gothic" panose="020B0502020202020204" pitchFamily="34" charset="0"/>
                <a:cs typeface="Calibri" panose="020F0502020204030204" pitchFamily="34" charset="0"/>
              </a:endParaRPr>
            </a:p>
            <a:p>
              <a:pPr marL="0" marR="0" lvl="0" indent="0" algn="l" defTabSz="460650" rtl="0" eaLnBrk="1" fontAlgn="auto" latinLnBrk="0" hangingPunct="1">
                <a:lnSpc>
                  <a:spcPct val="100000"/>
                </a:lnSpc>
                <a:spcBef>
                  <a:spcPts val="0"/>
                </a:spcBef>
                <a:spcAft>
                  <a:spcPts val="0"/>
                </a:spcAft>
                <a:buClrTx/>
                <a:buSzTx/>
                <a:buFontTx/>
                <a:buNone/>
                <a:tabLst/>
                <a:defRPr/>
              </a:pPr>
              <a:r>
                <a:rPr kumimoji="0" lang="de-CH" sz="1200" b="1"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rPr>
                <a:t>Experience </a:t>
              </a:r>
            </a:p>
            <a:p>
              <a:pPr marL="110895" marR="0" lvl="0" indent="-110895" algn="l" defTabSz="1031626"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rPr>
                <a:t>800+ </a:t>
              </a:r>
              <a:r>
                <a:rPr kumimoji="0" lang="en-US" sz="1200"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rPr>
                <a:t>SAP resources globally</a:t>
              </a:r>
            </a:p>
            <a:p>
              <a:pPr marL="110895" marR="0" lvl="0" indent="-110895" algn="l" defTabSz="1031626"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rPr>
                <a:t>200+ </a:t>
              </a:r>
              <a:r>
                <a:rPr kumimoji="0" lang="en-US" sz="1200"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rPr>
                <a:t>SAP</a:t>
              </a:r>
              <a:r>
                <a:rPr kumimoji="0" lang="en-US" sz="1200" b="1"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rPr>
                <a:t> </a:t>
              </a:r>
              <a:r>
                <a:rPr kumimoji="0" lang="en-US" sz="1200" b="0"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rPr>
                <a:t>Implementations</a:t>
              </a:r>
            </a:p>
            <a:p>
              <a:pPr marL="110895" marR="0" lvl="0" indent="-110895" algn="l" defTabSz="1031626"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b="1" kern="0" noProof="0" dirty="0">
                  <a:solidFill>
                    <a:schemeClr val="tx1"/>
                  </a:solidFill>
                  <a:latin typeface="Century Gothic" panose="020B0502020202020204" pitchFamily="34" charset="0"/>
                  <a:cs typeface="Calibri" panose="020F0502020204030204" pitchFamily="34" charset="0"/>
                </a:rPr>
                <a:t>8</a:t>
              </a:r>
              <a:r>
                <a:rPr lang="en-US" sz="1200" kern="0" noProof="0" dirty="0">
                  <a:solidFill>
                    <a:schemeClr val="tx1"/>
                  </a:solidFill>
                  <a:latin typeface="Century Gothic" panose="020B0502020202020204" pitchFamily="34" charset="0"/>
                  <a:cs typeface="Calibri" panose="020F0502020204030204" pitchFamily="34" charset="0"/>
                </a:rPr>
                <a:t> Suite On HANA (SoH) Migrations</a:t>
              </a:r>
            </a:p>
            <a:p>
              <a:pPr marL="110895" marR="0" lvl="0" indent="-110895" algn="l" defTabSz="1031626"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dirty="0">
                  <a:ln>
                    <a:noFill/>
                  </a:ln>
                  <a:solidFill>
                    <a:schemeClr val="tx1"/>
                  </a:solidFill>
                  <a:effectLst/>
                  <a:uLnTx/>
                  <a:uFillTx/>
                  <a:latin typeface="Century Gothic" panose="020B0502020202020204" pitchFamily="34" charset="0"/>
                  <a:cs typeface="Calibri" panose="020F0502020204030204" pitchFamily="34" charset="0"/>
                </a:rPr>
                <a:t>25+</a:t>
              </a:r>
              <a:r>
                <a:rPr kumimoji="0" lang="en-US" sz="1200" b="0" i="0" u="none" strike="noStrike" kern="0" cap="none" spc="0" normalizeH="0" dirty="0">
                  <a:ln>
                    <a:noFill/>
                  </a:ln>
                  <a:solidFill>
                    <a:schemeClr val="tx1"/>
                  </a:solidFill>
                  <a:effectLst/>
                  <a:uLnTx/>
                  <a:uFillTx/>
                  <a:latin typeface="Century Gothic" panose="020B0502020202020204" pitchFamily="34" charset="0"/>
                  <a:cs typeface="Calibri" panose="020F0502020204030204" pitchFamily="34" charset="0"/>
                </a:rPr>
                <a:t> S/4HANA Greenfield Projects</a:t>
              </a:r>
              <a:r>
                <a:rPr kumimoji="0" lang="en-US" sz="1200" b="0"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rPr>
                <a:t> </a:t>
              </a:r>
            </a:p>
            <a:p>
              <a:pPr marL="110895" marR="0" lvl="0" indent="-110895" algn="l" defTabSz="1031626"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b="1" kern="0" dirty="0">
                  <a:solidFill>
                    <a:schemeClr val="tx1"/>
                  </a:solidFill>
                  <a:latin typeface="Century Gothic" panose="020B0502020202020204" pitchFamily="34" charset="0"/>
                  <a:cs typeface="Calibri" panose="020F0502020204030204" pitchFamily="34" charset="0"/>
                </a:rPr>
                <a:t>30+</a:t>
              </a:r>
              <a:r>
                <a:rPr lang="en-US" sz="1200" kern="0" dirty="0">
                  <a:solidFill>
                    <a:schemeClr val="tx1"/>
                  </a:solidFill>
                  <a:latin typeface="Century Gothic" panose="020B0502020202020204" pitchFamily="34" charset="0"/>
                  <a:cs typeface="Calibri" panose="020F0502020204030204" pitchFamily="34" charset="0"/>
                </a:rPr>
                <a:t> SAP</a:t>
              </a:r>
              <a:r>
                <a:rPr kumimoji="0" lang="en-US" sz="1200" b="0"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rPr>
                <a:t> Global Rollouts</a:t>
              </a:r>
            </a:p>
            <a:p>
              <a:pPr marL="110895" marR="0" lvl="0" indent="-110895" algn="l" defTabSz="1031626"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b="1" kern="0" dirty="0">
                  <a:solidFill>
                    <a:schemeClr val="tx1"/>
                  </a:solidFill>
                  <a:latin typeface="Century Gothic" panose="020B0502020202020204" pitchFamily="34" charset="0"/>
                  <a:cs typeface="Calibri" panose="020F0502020204030204" pitchFamily="34" charset="0"/>
                </a:rPr>
                <a:t>50</a:t>
              </a:r>
              <a:r>
                <a:rPr kumimoji="0" lang="en-US" sz="1200" b="1"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rPr>
                <a:t>+</a:t>
              </a:r>
              <a:r>
                <a:rPr kumimoji="0" lang="en-US" sz="1200" b="0"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rPr>
                <a:t> Upgrades</a:t>
              </a:r>
            </a:p>
            <a:p>
              <a:pPr marL="110895" marR="0" lvl="0" indent="-110895" algn="l" defTabSz="1031626"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rPr>
                <a:t>35+</a:t>
              </a:r>
              <a:r>
                <a:rPr kumimoji="0" lang="en-US" sz="1200" b="0"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rPr>
                <a:t> Managed Services</a:t>
              </a:r>
            </a:p>
            <a:p>
              <a:pPr marL="110895" marR="0" lvl="0" indent="-110895" algn="l" defTabSz="1031626"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b="1" kern="0" dirty="0">
                  <a:solidFill>
                    <a:schemeClr val="tx1"/>
                  </a:solidFill>
                  <a:latin typeface="Century Gothic" panose="020B0502020202020204" pitchFamily="34" charset="0"/>
                  <a:cs typeface="Calibri" panose="020F0502020204030204" pitchFamily="34" charset="0"/>
                </a:rPr>
                <a:t>40+</a:t>
              </a:r>
              <a:r>
                <a:rPr lang="en-US" sz="1200" kern="0" dirty="0">
                  <a:solidFill>
                    <a:schemeClr val="tx1"/>
                  </a:solidFill>
                  <a:latin typeface="Century Gothic" panose="020B0502020202020204" pitchFamily="34" charset="0"/>
                  <a:cs typeface="Calibri" panose="020F0502020204030204" pitchFamily="34" charset="0"/>
                </a:rPr>
                <a:t> Shared Support Services</a:t>
              </a:r>
            </a:p>
            <a:p>
              <a:pPr marL="110895" marR="0" lvl="0" indent="-110895" algn="l" defTabSz="1031626"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endParaRPr>
            </a:p>
            <a:p>
              <a:pPr marR="0" lvl="0" algn="l" defTabSz="1031626" rtl="0" eaLnBrk="1" fontAlgn="auto" latinLnBrk="0" hangingPunct="1">
                <a:lnSpc>
                  <a:spcPct val="100000"/>
                </a:lnSpc>
                <a:spcBef>
                  <a:spcPts val="0"/>
                </a:spcBef>
                <a:spcAft>
                  <a:spcPts val="0"/>
                </a:spcAft>
                <a:buClrTx/>
                <a:buSzTx/>
                <a:tabLst/>
                <a:defRPr/>
              </a:pPr>
              <a:endParaRPr kumimoji="0" lang="en-US" sz="1200" b="0"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endParaRPr>
            </a:p>
          </p:txBody>
        </p:sp>
      </p:grpSp>
      <p:pic>
        <p:nvPicPr>
          <p:cNvPr id="12" name="Picture 11">
            <a:extLst>
              <a:ext uri="{FF2B5EF4-FFF2-40B4-BE49-F238E27FC236}">
                <a16:creationId xmlns:a16="http://schemas.microsoft.com/office/drawing/2014/main" xmlns="" id="{84F305E2-634F-4ECA-8E95-7D532B81072E}"/>
              </a:ext>
            </a:extLst>
          </p:cNvPr>
          <p:cNvPicPr>
            <a:picLocks noChangeAspect="1"/>
          </p:cNvPicPr>
          <p:nvPr/>
        </p:nvPicPr>
        <p:blipFill>
          <a:blip r:embed="rId2" cstate="print"/>
          <a:stretch>
            <a:fillRect/>
          </a:stretch>
        </p:blipFill>
        <p:spPr>
          <a:xfrm>
            <a:off x="6781800" y="1"/>
            <a:ext cx="1397400" cy="352742"/>
          </a:xfrm>
          <a:prstGeom prst="rect">
            <a:avLst/>
          </a:prstGeom>
        </p:spPr>
      </p:pic>
      <p:sp>
        <p:nvSpPr>
          <p:cNvPr id="15" name="Slide Number Placeholder 29">
            <a:extLst>
              <a:ext uri="{FF2B5EF4-FFF2-40B4-BE49-F238E27FC236}">
                <a16:creationId xmlns:a16="http://schemas.microsoft.com/office/drawing/2014/main" xmlns="" id="{5A959B54-5F9B-4387-8114-88CBFDDF6A82}"/>
              </a:ext>
            </a:extLst>
          </p:cNvPr>
          <p:cNvSpPr>
            <a:spLocks noGrp="1"/>
          </p:cNvSpPr>
          <p:nvPr>
            <p:ph type="sldNum" sz="quarter" idx="12"/>
          </p:nvPr>
        </p:nvSpPr>
        <p:spPr>
          <a:xfrm>
            <a:off x="11211719" y="6561026"/>
            <a:ext cx="656700" cy="226713"/>
          </a:xfrm>
          <a:prstGeom prst="rect">
            <a:avLst/>
          </a:prstGeom>
        </p:spPr>
        <p:txBody>
          <a:bodyPr/>
          <a:lstStyle/>
          <a:p>
            <a:fld id="{C136B7D2-B98C-44FD-8D04-7EC62A564975}" type="slidenum">
              <a:rPr lang="en-US" smtClean="0"/>
              <a:pPr/>
              <a:t>6</a:t>
            </a:fld>
            <a:endParaRPr lang="en-US" dirty="0"/>
          </a:p>
        </p:txBody>
      </p:sp>
      <p:pic>
        <p:nvPicPr>
          <p:cNvPr id="16" name="Picture 2"/>
          <p:cNvPicPr>
            <a:picLocks noChangeAspect="1" noChangeArrowheads="1"/>
          </p:cNvPicPr>
          <p:nvPr/>
        </p:nvPicPr>
        <p:blipFill>
          <a:blip r:embed="rId3" cstate="print"/>
          <a:srcRect/>
          <a:stretch>
            <a:fillRect/>
          </a:stretch>
        </p:blipFill>
        <p:spPr bwMode="auto">
          <a:xfrm>
            <a:off x="8305800" y="2"/>
            <a:ext cx="838200" cy="489969"/>
          </a:xfrm>
          <a:prstGeom prst="rect">
            <a:avLst/>
          </a:prstGeom>
          <a:noFill/>
          <a:ln w="9525">
            <a:noFill/>
            <a:miter lim="800000"/>
            <a:headEnd/>
            <a:tailEnd/>
          </a:ln>
          <a:effectLst/>
        </p:spPr>
      </p:pic>
      <p:pic>
        <p:nvPicPr>
          <p:cNvPr id="13" name="Picture 12">
            <a:extLst>
              <a:ext uri="{FF2B5EF4-FFF2-40B4-BE49-F238E27FC236}">
                <a16:creationId xmlns="" xmlns:a16="http://schemas.microsoft.com/office/drawing/2014/main" id="{778A35EE-1CA6-4FE4-A10E-76EF16604DC6}"/>
              </a:ext>
            </a:extLst>
          </p:cNvPr>
          <p:cNvPicPr>
            <a:picLocks noChangeAspect="1"/>
          </p:cNvPicPr>
          <p:nvPr/>
        </p:nvPicPr>
        <p:blipFill>
          <a:blip r:embed="rId4" cstate="print"/>
          <a:stretch>
            <a:fillRect/>
          </a:stretch>
        </p:blipFill>
        <p:spPr>
          <a:xfrm>
            <a:off x="3" y="0"/>
            <a:ext cx="1600199" cy="5334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479A9EB8-08E7-4230-BB4F-97401AEDB775}"/>
              </a:ext>
            </a:extLst>
          </p:cNvPr>
          <p:cNvSpPr txBox="1">
            <a:spLocks/>
          </p:cNvSpPr>
          <p:nvPr/>
        </p:nvSpPr>
        <p:spPr>
          <a:xfrm>
            <a:off x="457202" y="2"/>
            <a:ext cx="7239001" cy="618385"/>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entury Gothic" panose="020B0502020202020204" pitchFamily="34" charset="0"/>
                <a:ea typeface="+mj-ea"/>
                <a:cs typeface="+mj-cs"/>
              </a:rPr>
              <a:t>SAP S4HANA Capabilities and Experience</a:t>
            </a:r>
            <a:endParaRPr kumimoji="0" lang="en-US" sz="1800" b="0"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endParaRPr>
          </a:p>
        </p:txBody>
      </p:sp>
      <p:sp>
        <p:nvSpPr>
          <p:cNvPr id="4" name="Content Placeholder 1">
            <a:extLst>
              <a:ext uri="{FF2B5EF4-FFF2-40B4-BE49-F238E27FC236}">
                <a16:creationId xmlns:a16="http://schemas.microsoft.com/office/drawing/2014/main" xmlns="" id="{2B6FB841-B096-413F-9A8E-A0E5B7E259BB}"/>
              </a:ext>
            </a:extLst>
          </p:cNvPr>
          <p:cNvSpPr txBox="1">
            <a:spLocks/>
          </p:cNvSpPr>
          <p:nvPr/>
        </p:nvSpPr>
        <p:spPr>
          <a:xfrm>
            <a:off x="171443" y="1430193"/>
            <a:ext cx="4248159" cy="4970608"/>
          </a:xfrm>
          <a:prstGeom prst="rect">
            <a:avLst/>
          </a:prstGeom>
        </p:spPr>
        <p:txBody>
          <a:bodyPr vert="horz" lIns="121920" tIns="60960" rIns="121920" bIns="6096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spcBef>
                <a:spcPts val="0"/>
              </a:spcBef>
              <a:spcAft>
                <a:spcPts val="600"/>
              </a:spcAft>
              <a:buSzPct val="100000"/>
            </a:pPr>
            <a:r>
              <a:rPr lang="en-US" sz="1200" b="1" dirty="0">
                <a:latin typeface="Century Gothic" panose="020B0502020202020204" pitchFamily="34" charset="0"/>
              </a:rPr>
              <a:t>8 Suite on HANA and 25 S4HANA implementation projects globally </a:t>
            </a:r>
            <a:r>
              <a:rPr lang="en-US" sz="1200" dirty="0">
                <a:latin typeface="Century Gothic" panose="020B0502020202020204" pitchFamily="34" charset="0"/>
              </a:rPr>
              <a:t>with our first HANA implementation over 3 years ago</a:t>
            </a:r>
          </a:p>
          <a:p>
            <a:pPr algn="just">
              <a:spcBef>
                <a:spcPts val="0"/>
              </a:spcBef>
              <a:spcAft>
                <a:spcPts val="600"/>
              </a:spcAft>
              <a:buSzPct val="100000"/>
            </a:pPr>
            <a:r>
              <a:rPr lang="en-US" sz="1200" b="1" dirty="0">
                <a:latin typeface="Century Gothic" panose="020B0502020202020204" pitchFamily="34" charset="0"/>
              </a:rPr>
              <a:t>450+ S/4HANA Professionals – Functional / ABAP / BASIS / Fiori / Analytics</a:t>
            </a:r>
          </a:p>
          <a:p>
            <a:pPr algn="just">
              <a:spcBef>
                <a:spcPts val="0"/>
              </a:spcBef>
              <a:spcAft>
                <a:spcPts val="600"/>
              </a:spcAft>
              <a:buSzPct val="100000"/>
            </a:pPr>
            <a:r>
              <a:rPr lang="en-US" sz="1200" b="1" dirty="0">
                <a:latin typeface="Century Gothic" panose="020B0502020202020204" pitchFamily="34" charset="0"/>
              </a:rPr>
              <a:t>100+ HANA Use Cases </a:t>
            </a:r>
            <a:r>
              <a:rPr lang="en-US" sz="1200" dirty="0">
                <a:latin typeface="Century Gothic" panose="020B0502020202020204" pitchFamily="34" charset="0"/>
              </a:rPr>
              <a:t>identified for business functions and industries</a:t>
            </a:r>
          </a:p>
          <a:p>
            <a:pPr algn="just">
              <a:spcBef>
                <a:spcPts val="0"/>
              </a:spcBef>
              <a:spcAft>
                <a:spcPts val="600"/>
              </a:spcAft>
              <a:buSzPct val="100000"/>
            </a:pPr>
            <a:r>
              <a:rPr lang="en-US" sz="1200" b="1" dirty="0">
                <a:latin typeface="Century Gothic" panose="020B0502020202020204" pitchFamily="34" charset="0"/>
              </a:rPr>
              <a:t>S4 HANA implementation / Conversion </a:t>
            </a:r>
            <a:r>
              <a:rPr lang="en-US" sz="1200" dirty="0">
                <a:latin typeface="Century Gothic" panose="020B0502020202020204" pitchFamily="34" charset="0"/>
              </a:rPr>
              <a:t>Toolkit and accelerators </a:t>
            </a:r>
          </a:p>
          <a:p>
            <a:pPr algn="just">
              <a:spcBef>
                <a:spcPts val="0"/>
              </a:spcBef>
              <a:spcAft>
                <a:spcPts val="600"/>
              </a:spcAft>
              <a:buSzPct val="100000"/>
            </a:pPr>
            <a:r>
              <a:rPr lang="en-US" sz="1200" b="1" dirty="0">
                <a:latin typeface="Century Gothic" panose="020B0502020202020204" pitchFamily="34" charset="0"/>
              </a:rPr>
              <a:t>SAP HANA Center of Excellence </a:t>
            </a:r>
            <a:r>
              <a:rPr lang="en-US" sz="1200" dirty="0">
                <a:latin typeface="Century Gothic" panose="020B0502020202020204" pitchFamily="34" charset="0"/>
              </a:rPr>
              <a:t>at Hyderabad, India </a:t>
            </a:r>
          </a:p>
          <a:p>
            <a:pPr lvl="1" algn="just">
              <a:spcBef>
                <a:spcPts val="0"/>
              </a:spcBef>
              <a:spcAft>
                <a:spcPts val="600"/>
              </a:spcAft>
              <a:buSzPct val="100000"/>
            </a:pPr>
            <a:r>
              <a:rPr lang="en-US" sz="1200" dirty="0">
                <a:latin typeface="Century Gothic" panose="020B0502020202020204" pitchFamily="34" charset="0"/>
              </a:rPr>
              <a:t>Proof-of-concept and pilot projects</a:t>
            </a:r>
          </a:p>
          <a:p>
            <a:pPr lvl="1" algn="just">
              <a:spcBef>
                <a:spcPts val="0"/>
              </a:spcBef>
              <a:spcAft>
                <a:spcPts val="600"/>
              </a:spcAft>
              <a:buSzPct val="100000"/>
            </a:pPr>
            <a:r>
              <a:rPr lang="en-US" sz="1200" dirty="0">
                <a:latin typeface="Century Gothic" panose="020B0502020202020204" pitchFamily="34" charset="0"/>
              </a:rPr>
              <a:t>Define and execute road maps</a:t>
            </a:r>
          </a:p>
          <a:p>
            <a:pPr lvl="1" algn="just">
              <a:spcBef>
                <a:spcPts val="0"/>
              </a:spcBef>
              <a:spcAft>
                <a:spcPts val="600"/>
              </a:spcAft>
              <a:buSzPct val="100000"/>
            </a:pPr>
            <a:r>
              <a:rPr lang="en-US" sz="1200" dirty="0">
                <a:latin typeface="Century Gothic" panose="020B0502020202020204" pitchFamily="34" charset="0"/>
              </a:rPr>
              <a:t>SAP showcase HANA capabilities in industry “Day-in-the-Life” scenarios, Technology demos</a:t>
            </a:r>
          </a:p>
          <a:p>
            <a:pPr algn="just">
              <a:spcBef>
                <a:spcPts val="0"/>
              </a:spcBef>
              <a:spcAft>
                <a:spcPts val="600"/>
              </a:spcAft>
              <a:buSzPct val="100000"/>
            </a:pPr>
            <a:r>
              <a:rPr lang="en-US" sz="1200" b="1" dirty="0">
                <a:latin typeface="Century Gothic" panose="020B0502020202020204" pitchFamily="34" charset="0"/>
              </a:rPr>
              <a:t>Preconfigured Solutions on S4HANA:</a:t>
            </a:r>
          </a:p>
          <a:p>
            <a:pPr lvl="1" algn="just">
              <a:spcBef>
                <a:spcPts val="0"/>
              </a:spcBef>
              <a:spcAft>
                <a:spcPts val="600"/>
              </a:spcAft>
              <a:buSzPct val="100000"/>
            </a:pPr>
            <a:r>
              <a:rPr lang="en-US" sz="1200" b="1" dirty="0">
                <a:latin typeface="Century Gothic" panose="020B0502020202020204" pitchFamily="34" charset="0"/>
              </a:rPr>
              <a:t>Fully configured industry-specific SAP S4HANA Solutions </a:t>
            </a:r>
            <a:r>
              <a:rPr lang="en-US" sz="1200" dirty="0">
                <a:latin typeface="Century Gothic" panose="020B0502020202020204" pitchFamily="34" charset="0"/>
              </a:rPr>
              <a:t>with best practices, templates, assets, Test scripts and Tools </a:t>
            </a:r>
          </a:p>
          <a:p>
            <a:pPr lvl="1" algn="just">
              <a:spcBef>
                <a:spcPts val="0"/>
              </a:spcBef>
              <a:spcAft>
                <a:spcPts val="600"/>
              </a:spcAft>
              <a:buSzPct val="100000"/>
            </a:pPr>
            <a:r>
              <a:rPr lang="en-US" sz="1200" dirty="0">
                <a:latin typeface="Century Gothic" panose="020B0502020202020204" pitchFamily="34" charset="0"/>
              </a:rPr>
              <a:t>5 industry solutions on S4HANA</a:t>
            </a:r>
          </a:p>
          <a:p>
            <a:pPr lvl="1" algn="just">
              <a:spcBef>
                <a:spcPts val="0"/>
              </a:spcBef>
              <a:spcAft>
                <a:spcPts val="600"/>
              </a:spcAft>
              <a:buSzPct val="100000"/>
            </a:pPr>
            <a:r>
              <a:rPr lang="en-US" sz="1200" dirty="0">
                <a:latin typeface="Century Gothic" panose="020B0502020202020204" pitchFamily="34" charset="0"/>
              </a:rPr>
              <a:t>20 tested end-to-end scenarios</a:t>
            </a:r>
          </a:p>
          <a:p>
            <a:pPr algn="just">
              <a:spcBef>
                <a:spcPts val="0"/>
              </a:spcBef>
              <a:spcAft>
                <a:spcPts val="600"/>
              </a:spcAft>
              <a:buSzPct val="100000"/>
            </a:pPr>
            <a:endParaRPr lang="en-US" sz="1200" dirty="0">
              <a:latin typeface="Century Gothic" panose="020B0502020202020204" pitchFamily="34" charset="0"/>
            </a:endParaRPr>
          </a:p>
          <a:p>
            <a:pPr algn="just">
              <a:spcBef>
                <a:spcPts val="0"/>
              </a:spcBef>
              <a:spcAft>
                <a:spcPts val="600"/>
              </a:spcAft>
              <a:buSzPct val="100000"/>
            </a:pPr>
            <a:endParaRPr lang="en-GB" sz="1200" dirty="0">
              <a:latin typeface="Century Gothic" panose="020B0502020202020204" pitchFamily="34" charset="0"/>
            </a:endParaRPr>
          </a:p>
        </p:txBody>
      </p:sp>
      <p:sp>
        <p:nvSpPr>
          <p:cNvPr id="5" name="TextBox 18">
            <a:extLst>
              <a:ext uri="{FF2B5EF4-FFF2-40B4-BE49-F238E27FC236}">
                <a16:creationId xmlns:a16="http://schemas.microsoft.com/office/drawing/2014/main" xmlns="" id="{8E7DA6E6-3073-46F2-A38E-7745DBEDAF80}"/>
              </a:ext>
            </a:extLst>
          </p:cNvPr>
          <p:cNvSpPr txBox="1"/>
          <p:nvPr/>
        </p:nvSpPr>
        <p:spPr bwMode="auto">
          <a:xfrm>
            <a:off x="156843" y="876304"/>
            <a:ext cx="4186559" cy="398599"/>
          </a:xfrm>
          <a:prstGeom prst="rect">
            <a:avLst/>
          </a:prstGeom>
          <a:solidFill>
            <a:srgbClr val="00B0F0"/>
          </a:solidFill>
          <a:ln w="9525">
            <a:noFill/>
            <a:miter lim="800000"/>
            <a:headEnd/>
            <a:tailEnd/>
          </a:ln>
        </p:spPr>
        <p:txBody>
          <a:bodyPr wrap="square" lIns="0" tIns="0" rIns="0" bIns="0" rtlCol="0" anchor="ctr" anchorCtr="0">
            <a:noAutofit/>
          </a:bodyPr>
          <a:lstStyle/>
          <a:p>
            <a:pPr indent="150276" algn="ctr">
              <a:spcBef>
                <a:spcPct val="50000"/>
              </a:spcBef>
            </a:pPr>
            <a:r>
              <a:rPr lang="en-GB" sz="1333" b="1" dirty="0">
                <a:solidFill>
                  <a:schemeClr val="bg1"/>
                </a:solidFill>
                <a:latin typeface="Century Gothic" panose="020B0502020202020204" pitchFamily="34" charset="0"/>
              </a:rPr>
              <a:t>Key facts and figures</a:t>
            </a:r>
          </a:p>
        </p:txBody>
      </p:sp>
      <p:sp>
        <p:nvSpPr>
          <p:cNvPr id="6" name="TextBox 18">
            <a:extLst>
              <a:ext uri="{FF2B5EF4-FFF2-40B4-BE49-F238E27FC236}">
                <a16:creationId xmlns:a16="http://schemas.microsoft.com/office/drawing/2014/main" xmlns="" id="{8D86E384-2D45-42F0-9FFC-67F5A8648127}"/>
              </a:ext>
            </a:extLst>
          </p:cNvPr>
          <p:cNvSpPr txBox="1"/>
          <p:nvPr/>
        </p:nvSpPr>
        <p:spPr bwMode="auto">
          <a:xfrm>
            <a:off x="4648200" y="838202"/>
            <a:ext cx="4267200" cy="398599"/>
          </a:xfrm>
          <a:prstGeom prst="rect">
            <a:avLst/>
          </a:prstGeom>
          <a:solidFill>
            <a:srgbClr val="00B0F0"/>
          </a:solidFill>
          <a:ln w="9525">
            <a:noFill/>
            <a:miter lim="800000"/>
            <a:headEnd/>
            <a:tailEnd/>
          </a:ln>
        </p:spPr>
        <p:txBody>
          <a:bodyPr wrap="square" lIns="0" tIns="0" rIns="0" bIns="0" rtlCol="0" anchor="ctr" anchorCtr="0">
            <a:noAutofit/>
          </a:bodyPr>
          <a:lstStyle/>
          <a:p>
            <a:pPr indent="150276" algn="ctr">
              <a:spcBef>
                <a:spcPct val="50000"/>
              </a:spcBef>
            </a:pPr>
            <a:r>
              <a:rPr lang="en-GB" sz="1333" b="1" dirty="0">
                <a:solidFill>
                  <a:schemeClr val="bg1"/>
                </a:solidFill>
                <a:latin typeface="Century Gothic" panose="020B0502020202020204" pitchFamily="34" charset="0"/>
              </a:rPr>
              <a:t>SAP HANA Centre of Excellence </a:t>
            </a:r>
          </a:p>
        </p:txBody>
      </p:sp>
      <p:sp>
        <p:nvSpPr>
          <p:cNvPr id="7" name="Line 3">
            <a:extLst>
              <a:ext uri="{FF2B5EF4-FFF2-40B4-BE49-F238E27FC236}">
                <a16:creationId xmlns:a16="http://schemas.microsoft.com/office/drawing/2014/main" xmlns="" id="{9419041F-39CD-4E31-9BBE-0C8840DF6C83}"/>
              </a:ext>
            </a:extLst>
          </p:cNvPr>
          <p:cNvSpPr>
            <a:spLocks noChangeShapeType="1"/>
          </p:cNvSpPr>
          <p:nvPr/>
        </p:nvSpPr>
        <p:spPr bwMode="auto">
          <a:xfrm>
            <a:off x="4495801" y="990602"/>
            <a:ext cx="18259" cy="4832253"/>
          </a:xfrm>
          <a:prstGeom prst="line">
            <a:avLst/>
          </a:prstGeom>
          <a:noFill/>
          <a:ln w="9525">
            <a:solidFill>
              <a:srgbClr val="53DCED"/>
            </a:solidFill>
            <a:prstDash val="dash"/>
            <a:round/>
            <a:headEnd/>
            <a:tailEnd/>
          </a:ln>
          <a:effectLst/>
        </p:spPr>
        <p:txBody>
          <a:bodyPr lIns="137940" tIns="68971" rIns="137940" bIns="68971" anchor="ctr"/>
          <a:lstStyle/>
          <a:p>
            <a:pPr defTabSz="1379352">
              <a:defRPr/>
            </a:pPr>
            <a:endParaRPr lang="en-US" sz="1600" dirty="0">
              <a:solidFill>
                <a:sysClr val="windowText" lastClr="000000"/>
              </a:solidFill>
            </a:endParaRPr>
          </a:p>
        </p:txBody>
      </p:sp>
      <p:sp>
        <p:nvSpPr>
          <p:cNvPr id="8" name="Rectangle 7">
            <a:extLst>
              <a:ext uri="{FF2B5EF4-FFF2-40B4-BE49-F238E27FC236}">
                <a16:creationId xmlns:a16="http://schemas.microsoft.com/office/drawing/2014/main" xmlns="" id="{39BE2920-7C9B-432F-8B91-ACD9484D2E9A}"/>
              </a:ext>
            </a:extLst>
          </p:cNvPr>
          <p:cNvSpPr/>
          <p:nvPr/>
        </p:nvSpPr>
        <p:spPr>
          <a:xfrm>
            <a:off x="4648200" y="1447802"/>
            <a:ext cx="2155536" cy="1934877"/>
          </a:xfrm>
          <a:prstGeom prst="rect">
            <a:avLst/>
          </a:prstGeom>
          <a:ln>
            <a:solidFill>
              <a:srgbClr val="53DCED"/>
            </a:solidFill>
          </a:ln>
        </p:spPr>
        <p:txBody>
          <a:bodyPr wrap="square" anchor="ctr">
            <a:normAutofit/>
          </a:bodyPr>
          <a:lstStyle/>
          <a:p>
            <a:pPr>
              <a:lnSpc>
                <a:spcPct val="100000"/>
              </a:lnSpc>
              <a:spcBef>
                <a:spcPct val="50000"/>
              </a:spcBef>
              <a:buClrTx/>
              <a:buSzTx/>
            </a:pPr>
            <a:r>
              <a:rPr lang="en-GB" sz="1333" b="1" dirty="0">
                <a:latin typeface="Century Gothic" panose="020B0502020202020204" pitchFamily="34" charset="0"/>
              </a:rPr>
              <a:t>VALUE DISCOVERY WORKSHOPS</a:t>
            </a:r>
          </a:p>
          <a:p>
            <a:pPr marL="133375" indent="-133375">
              <a:buFont typeface="Arial" pitchFamily="34" charset="0"/>
              <a:buChar char="•"/>
              <a:defRPr/>
            </a:pPr>
            <a:r>
              <a:rPr lang="en-GB" sz="1200" kern="0" dirty="0">
                <a:solidFill>
                  <a:srgbClr val="000000"/>
                </a:solidFill>
                <a:latin typeface="Century Gothic" panose="020B0502020202020204" pitchFamily="34" charset="0"/>
                <a:ea typeface="ＭＳ Ｐゴシック" charset="0"/>
                <a:cs typeface="ＭＳ Ｐゴシック" charset="0"/>
              </a:rPr>
              <a:t>Innovation Workshops</a:t>
            </a:r>
          </a:p>
          <a:p>
            <a:pPr marL="133375" indent="-133375">
              <a:buFont typeface="Arial" pitchFamily="34" charset="0"/>
              <a:buChar char="•"/>
              <a:defRPr/>
            </a:pPr>
            <a:r>
              <a:rPr lang="en-GB" sz="1200" kern="0" dirty="0">
                <a:solidFill>
                  <a:srgbClr val="000000"/>
                </a:solidFill>
                <a:latin typeface="Century Gothic" panose="020B0502020202020204" pitchFamily="34" charset="0"/>
                <a:ea typeface="ＭＳ Ｐゴシック" charset="0"/>
                <a:cs typeface="ＭＳ Ｐゴシック" charset="0"/>
              </a:rPr>
              <a:t>S4HANA Roadmaps</a:t>
            </a:r>
          </a:p>
          <a:p>
            <a:pPr marL="133375" indent="-133375">
              <a:buFont typeface="Arial" pitchFamily="34" charset="0"/>
              <a:buChar char="•"/>
              <a:defRPr/>
            </a:pPr>
            <a:r>
              <a:rPr lang="en-GB" altLang="de-DE" sz="1200" kern="0" dirty="0">
                <a:solidFill>
                  <a:srgbClr val="000000"/>
                </a:solidFill>
                <a:latin typeface="Century Gothic" panose="020B0502020202020204" pitchFamily="34" charset="0"/>
                <a:ea typeface="ＭＳ Ｐゴシック" charset="0"/>
              </a:rPr>
              <a:t>Industry Use Cases</a:t>
            </a:r>
          </a:p>
          <a:p>
            <a:pPr marL="133375" indent="-133375">
              <a:buFont typeface="Arial" pitchFamily="34" charset="0"/>
              <a:buChar char="•"/>
              <a:defRPr/>
            </a:pPr>
            <a:r>
              <a:rPr lang="en-GB" altLang="de-DE" sz="1200" kern="0" dirty="0">
                <a:solidFill>
                  <a:srgbClr val="000000"/>
                </a:solidFill>
                <a:latin typeface="Century Gothic" panose="020B0502020202020204" pitchFamily="34" charset="0"/>
                <a:ea typeface="ＭＳ Ｐゴシック" charset="0"/>
              </a:rPr>
              <a:t>Day in the Life Scenarios</a:t>
            </a:r>
          </a:p>
          <a:p>
            <a:pPr marL="133375" indent="-133375">
              <a:buFont typeface="Arial" pitchFamily="34" charset="0"/>
              <a:buChar char="•"/>
              <a:defRPr/>
            </a:pPr>
            <a:r>
              <a:rPr lang="en-GB" altLang="de-DE" sz="1200" kern="0" dirty="0">
                <a:solidFill>
                  <a:srgbClr val="000000"/>
                </a:solidFill>
                <a:latin typeface="Century Gothic" panose="020B0502020202020204" pitchFamily="34" charset="0"/>
                <a:ea typeface="ＭＳ Ｐゴシック" charset="0"/>
              </a:rPr>
              <a:t>Technology Demos</a:t>
            </a:r>
            <a:endParaRPr lang="en-GB" sz="1200" kern="0" dirty="0">
              <a:solidFill>
                <a:srgbClr val="000000"/>
              </a:solidFill>
              <a:latin typeface="Century Gothic" panose="020B0502020202020204" pitchFamily="34" charset="0"/>
              <a:ea typeface="ＭＳ Ｐゴシック" charset="0"/>
            </a:endParaRPr>
          </a:p>
        </p:txBody>
      </p:sp>
      <p:sp>
        <p:nvSpPr>
          <p:cNvPr id="9" name="Rectangle 8">
            <a:extLst>
              <a:ext uri="{FF2B5EF4-FFF2-40B4-BE49-F238E27FC236}">
                <a16:creationId xmlns:a16="http://schemas.microsoft.com/office/drawing/2014/main" xmlns="" id="{6E4BF27C-9379-45F5-95B7-5027F3D93B30}"/>
              </a:ext>
            </a:extLst>
          </p:cNvPr>
          <p:cNvSpPr/>
          <p:nvPr/>
        </p:nvSpPr>
        <p:spPr>
          <a:xfrm>
            <a:off x="7010400" y="1447800"/>
            <a:ext cx="1905000" cy="1905000"/>
          </a:xfrm>
          <a:prstGeom prst="rect">
            <a:avLst/>
          </a:prstGeom>
          <a:ln>
            <a:solidFill>
              <a:srgbClr val="53DCED"/>
            </a:solidFill>
          </a:ln>
        </p:spPr>
        <p:txBody>
          <a:bodyPr wrap="square" anchor="ctr">
            <a:normAutofit/>
          </a:bodyPr>
          <a:lstStyle/>
          <a:p>
            <a:pPr>
              <a:lnSpc>
                <a:spcPct val="100000"/>
              </a:lnSpc>
              <a:spcBef>
                <a:spcPct val="50000"/>
              </a:spcBef>
              <a:buClrTx/>
              <a:buSzTx/>
            </a:pPr>
            <a:r>
              <a:rPr lang="en-GB" sz="1333" b="1" dirty="0">
                <a:latin typeface="Century Gothic" panose="020B0502020202020204" pitchFamily="34" charset="0"/>
              </a:rPr>
              <a:t>SAP HANA PILOT’s</a:t>
            </a:r>
          </a:p>
          <a:p>
            <a:pPr marL="133375" indent="-133375">
              <a:buFont typeface="Arial" pitchFamily="34" charset="0"/>
              <a:buChar char="•"/>
              <a:defRPr/>
            </a:pPr>
            <a:r>
              <a:rPr lang="en-US" sz="1200" kern="0" dirty="0">
                <a:solidFill>
                  <a:srgbClr val="000000"/>
                </a:solidFill>
                <a:latin typeface="Century Gothic" panose="020B0502020202020204" pitchFamily="34" charset="0"/>
                <a:ea typeface="ＭＳ Ｐゴシック" charset="0"/>
              </a:rPr>
              <a:t>Proof-of-Concepts</a:t>
            </a:r>
          </a:p>
          <a:p>
            <a:pPr marL="133375" indent="-133375">
              <a:buFont typeface="Arial" pitchFamily="34" charset="0"/>
              <a:buChar char="•"/>
              <a:defRPr/>
            </a:pPr>
            <a:r>
              <a:rPr lang="en-US" sz="1200" kern="0" dirty="0">
                <a:solidFill>
                  <a:srgbClr val="000000"/>
                </a:solidFill>
                <a:latin typeface="Century Gothic" panose="020B0502020202020204" pitchFamily="34" charset="0"/>
                <a:ea typeface="ＭＳ Ｐゴシック" charset="0"/>
              </a:rPr>
              <a:t>Pilots</a:t>
            </a:r>
          </a:p>
          <a:p>
            <a:pPr marL="133375" indent="-133375">
              <a:buFont typeface="Arial" pitchFamily="34" charset="0"/>
              <a:buChar char="•"/>
              <a:defRPr/>
            </a:pPr>
            <a:r>
              <a:rPr lang="en-US" sz="1200" kern="0" dirty="0">
                <a:solidFill>
                  <a:srgbClr val="000000"/>
                </a:solidFill>
                <a:latin typeface="Century Gothic" panose="020B0502020202020204" pitchFamily="34" charset="0"/>
                <a:ea typeface="ＭＳ Ｐゴシック" charset="0"/>
              </a:rPr>
              <a:t>SME Support</a:t>
            </a:r>
          </a:p>
          <a:p>
            <a:pPr marL="133375" indent="-133375">
              <a:buFont typeface="Arial" pitchFamily="34" charset="0"/>
              <a:buChar char="•"/>
              <a:defRPr/>
            </a:pPr>
            <a:r>
              <a:rPr lang="en-US" sz="1200" kern="0" dirty="0">
                <a:solidFill>
                  <a:srgbClr val="000000"/>
                </a:solidFill>
                <a:latin typeface="Century Gothic" panose="020B0502020202020204" pitchFamily="34" charset="0"/>
                <a:ea typeface="ＭＳ Ｐゴシック" charset="0"/>
              </a:rPr>
              <a:t>Performance Reviews</a:t>
            </a:r>
          </a:p>
          <a:p>
            <a:pPr marL="133375" indent="-133375">
              <a:buFont typeface="Arial" pitchFamily="34" charset="0"/>
              <a:buChar char="•"/>
              <a:defRPr/>
            </a:pPr>
            <a:endParaRPr lang="en-GB" sz="1200" kern="0" dirty="0">
              <a:solidFill>
                <a:srgbClr val="000000"/>
              </a:solidFill>
              <a:latin typeface="Century Gothic" panose="020B0502020202020204" pitchFamily="34" charset="0"/>
              <a:ea typeface="ＭＳ Ｐゴシック" charset="0"/>
            </a:endParaRPr>
          </a:p>
        </p:txBody>
      </p:sp>
      <p:sp>
        <p:nvSpPr>
          <p:cNvPr id="10" name="Rectangle 9">
            <a:extLst>
              <a:ext uri="{FF2B5EF4-FFF2-40B4-BE49-F238E27FC236}">
                <a16:creationId xmlns:a16="http://schemas.microsoft.com/office/drawing/2014/main" xmlns="" id="{4454E49F-CC5D-4EAB-A374-DFA335161C49}"/>
              </a:ext>
            </a:extLst>
          </p:cNvPr>
          <p:cNvSpPr/>
          <p:nvPr/>
        </p:nvSpPr>
        <p:spPr>
          <a:xfrm>
            <a:off x="4648200" y="3581402"/>
            <a:ext cx="2209800" cy="2046345"/>
          </a:xfrm>
          <a:prstGeom prst="rect">
            <a:avLst/>
          </a:prstGeom>
          <a:ln>
            <a:solidFill>
              <a:srgbClr val="53DCED"/>
            </a:solidFill>
          </a:ln>
        </p:spPr>
        <p:txBody>
          <a:bodyPr wrap="square" anchor="ctr">
            <a:normAutofit/>
          </a:bodyPr>
          <a:lstStyle/>
          <a:p>
            <a:pPr>
              <a:defRPr/>
            </a:pPr>
            <a:r>
              <a:rPr lang="en-GB" sz="1333" b="1" kern="0" dirty="0">
                <a:solidFill>
                  <a:srgbClr val="000000"/>
                </a:solidFill>
                <a:latin typeface="Century Gothic" panose="020B0502020202020204" pitchFamily="34" charset="0"/>
                <a:ea typeface="ＭＳ Ｐゴシック" charset="0"/>
              </a:rPr>
              <a:t>DELIVERY SUPPORT</a:t>
            </a:r>
          </a:p>
          <a:p>
            <a:pPr marL="133375" indent="-133375">
              <a:buFont typeface="Arial" pitchFamily="34" charset="0"/>
              <a:buChar char="•"/>
              <a:defRPr/>
            </a:pPr>
            <a:r>
              <a:rPr lang="en-US" sz="1200" kern="0" dirty="0">
                <a:solidFill>
                  <a:srgbClr val="000000"/>
                </a:solidFill>
                <a:latin typeface="Century Gothic" panose="020B0502020202020204" pitchFamily="34" charset="0"/>
                <a:ea typeface="ＭＳ Ｐゴシック" charset="0"/>
              </a:rPr>
              <a:t>Use Cases</a:t>
            </a:r>
          </a:p>
          <a:p>
            <a:pPr marL="133375" indent="-133375">
              <a:buFont typeface="Arial" pitchFamily="34" charset="0"/>
              <a:buChar char="•"/>
              <a:defRPr/>
            </a:pPr>
            <a:r>
              <a:rPr lang="en-US" sz="1200" kern="0" dirty="0">
                <a:solidFill>
                  <a:srgbClr val="000000"/>
                </a:solidFill>
                <a:latin typeface="Century Gothic" panose="020B0502020202020204" pitchFamily="34" charset="0"/>
                <a:ea typeface="ＭＳ Ｐゴシック" charset="0"/>
              </a:rPr>
              <a:t>Reuse of Assets</a:t>
            </a:r>
          </a:p>
          <a:p>
            <a:pPr marL="133375" indent="-133375">
              <a:buFont typeface="Arial" pitchFamily="34" charset="0"/>
              <a:buChar char="•"/>
              <a:defRPr/>
            </a:pPr>
            <a:r>
              <a:rPr lang="en-US" sz="1200" kern="0" dirty="0">
                <a:solidFill>
                  <a:srgbClr val="000000"/>
                </a:solidFill>
                <a:latin typeface="Century Gothic" panose="020B0502020202020204" pitchFamily="34" charset="0"/>
                <a:ea typeface="ＭＳ Ｐゴシック" charset="0"/>
              </a:rPr>
              <a:t>SME Support</a:t>
            </a:r>
          </a:p>
          <a:p>
            <a:pPr marL="133375" indent="-133375">
              <a:buFont typeface="Arial" pitchFamily="34" charset="0"/>
              <a:buChar char="•"/>
              <a:defRPr/>
            </a:pPr>
            <a:r>
              <a:rPr lang="en-US" sz="1200" kern="0" dirty="0">
                <a:solidFill>
                  <a:srgbClr val="000000"/>
                </a:solidFill>
                <a:latin typeface="Century Gothic" panose="020B0502020202020204" pitchFamily="34" charset="0"/>
                <a:ea typeface="ＭＳ Ｐゴシック" charset="0"/>
              </a:rPr>
              <a:t>Standardized Methodology</a:t>
            </a:r>
          </a:p>
          <a:p>
            <a:pPr marL="133375" indent="-133375">
              <a:buFont typeface="Arial" pitchFamily="34" charset="0"/>
              <a:buChar char="•"/>
              <a:defRPr/>
            </a:pPr>
            <a:r>
              <a:rPr lang="en-US" sz="1200" kern="0" dirty="0">
                <a:solidFill>
                  <a:srgbClr val="000000"/>
                </a:solidFill>
                <a:latin typeface="Century Gothic" panose="020B0502020202020204" pitchFamily="34" charset="0"/>
                <a:ea typeface="ＭＳ Ｐゴシック" charset="0"/>
              </a:rPr>
              <a:t>HANA Solution Factory at our Delivery Center in India</a:t>
            </a:r>
            <a:endParaRPr lang="en-GB" sz="1200" kern="0" dirty="0">
              <a:solidFill>
                <a:srgbClr val="000000"/>
              </a:solidFill>
              <a:latin typeface="Century Gothic" panose="020B0502020202020204" pitchFamily="34" charset="0"/>
              <a:ea typeface="ＭＳ Ｐゴシック" charset="0"/>
            </a:endParaRPr>
          </a:p>
        </p:txBody>
      </p:sp>
      <p:sp>
        <p:nvSpPr>
          <p:cNvPr id="11" name="Rectangle 10">
            <a:extLst>
              <a:ext uri="{FF2B5EF4-FFF2-40B4-BE49-F238E27FC236}">
                <a16:creationId xmlns:a16="http://schemas.microsoft.com/office/drawing/2014/main" xmlns="" id="{6B10F439-FBB4-4427-90A8-8746B8823E5F}"/>
              </a:ext>
            </a:extLst>
          </p:cNvPr>
          <p:cNvSpPr/>
          <p:nvPr/>
        </p:nvSpPr>
        <p:spPr>
          <a:xfrm>
            <a:off x="7010400" y="3581402"/>
            <a:ext cx="1905000" cy="2064261"/>
          </a:xfrm>
          <a:prstGeom prst="rect">
            <a:avLst/>
          </a:prstGeom>
          <a:ln>
            <a:solidFill>
              <a:srgbClr val="53DCED"/>
            </a:solidFill>
          </a:ln>
        </p:spPr>
        <p:txBody>
          <a:bodyPr wrap="square" anchor="ctr">
            <a:noAutofit/>
          </a:bodyPr>
          <a:lstStyle/>
          <a:p>
            <a:pPr>
              <a:defRPr/>
            </a:pPr>
            <a:r>
              <a:rPr lang="en-GB" sz="1333" b="1" kern="0" dirty="0">
                <a:solidFill>
                  <a:srgbClr val="000000"/>
                </a:solidFill>
                <a:latin typeface="Century Gothic" panose="020B0502020202020204" pitchFamily="34" charset="0"/>
                <a:ea typeface="ＭＳ Ｐゴシック" charset="0"/>
              </a:rPr>
              <a:t>SAP HANA LAB</a:t>
            </a:r>
          </a:p>
          <a:p>
            <a:pPr marL="133375" indent="-133375">
              <a:buFont typeface="Arial" pitchFamily="34" charset="0"/>
              <a:buChar char="•"/>
              <a:defRPr/>
            </a:pPr>
            <a:r>
              <a:rPr lang="en-US" sz="1200" kern="0" dirty="0">
                <a:solidFill>
                  <a:srgbClr val="000000"/>
                </a:solidFill>
                <a:latin typeface="Century Gothic" panose="020B0502020202020204" pitchFamily="34" charset="0"/>
                <a:ea typeface="ＭＳ Ｐゴシック" charset="0"/>
              </a:rPr>
              <a:t>Global HANA CoE</a:t>
            </a:r>
          </a:p>
          <a:p>
            <a:pPr marL="133375" indent="-133375">
              <a:buFont typeface="Arial" pitchFamily="34" charset="0"/>
              <a:buChar char="•"/>
              <a:defRPr/>
            </a:pPr>
            <a:r>
              <a:rPr lang="en-US" sz="1200" kern="0" dirty="0">
                <a:solidFill>
                  <a:srgbClr val="000000"/>
                </a:solidFill>
                <a:latin typeface="Century Gothic" panose="020B0502020202020204" pitchFamily="34" charset="0"/>
                <a:ea typeface="ＭＳ Ｐゴシック" charset="0"/>
              </a:rPr>
              <a:t>SME Network</a:t>
            </a:r>
          </a:p>
          <a:p>
            <a:pPr marL="133375" indent="-133375">
              <a:buFont typeface="Arial" pitchFamily="34" charset="0"/>
              <a:buChar char="•"/>
              <a:defRPr/>
            </a:pPr>
            <a:r>
              <a:rPr lang="en-US" sz="1200" kern="0" dirty="0">
                <a:solidFill>
                  <a:srgbClr val="000000"/>
                </a:solidFill>
                <a:latin typeface="Century Gothic" panose="020B0502020202020204" pitchFamily="34" charset="0"/>
                <a:ea typeface="ＭＳ Ｐゴシック" charset="0"/>
              </a:rPr>
              <a:t>Performance Reviews</a:t>
            </a:r>
          </a:p>
          <a:p>
            <a:pPr marL="133375" indent="-133375">
              <a:buFont typeface="Arial" pitchFamily="34" charset="0"/>
              <a:buChar char="•"/>
              <a:defRPr/>
            </a:pPr>
            <a:r>
              <a:rPr lang="en-US" sz="1200" kern="0" dirty="0">
                <a:solidFill>
                  <a:srgbClr val="000000"/>
                </a:solidFill>
                <a:latin typeface="Century Gothic" panose="020B0502020202020204" pitchFamily="34" charset="0"/>
                <a:ea typeface="ＭＳ Ｐゴシック" charset="0"/>
              </a:rPr>
              <a:t>Competency Building</a:t>
            </a:r>
          </a:p>
          <a:p>
            <a:pPr marL="133375" indent="-133375">
              <a:buFont typeface="Arial" pitchFamily="34" charset="0"/>
              <a:buChar char="•"/>
              <a:defRPr/>
            </a:pPr>
            <a:r>
              <a:rPr lang="en-US" sz="1200" kern="0" dirty="0">
                <a:solidFill>
                  <a:srgbClr val="000000"/>
                </a:solidFill>
                <a:latin typeface="Century Gothic" panose="020B0502020202020204" pitchFamily="34" charset="0"/>
                <a:ea typeface="ＭＳ Ｐゴシック" charset="0"/>
              </a:rPr>
              <a:t>Technology Evaluation</a:t>
            </a:r>
          </a:p>
          <a:p>
            <a:pPr>
              <a:defRPr/>
            </a:pPr>
            <a:endParaRPr lang="en-GB" sz="1200" kern="0" dirty="0">
              <a:solidFill>
                <a:srgbClr val="000000"/>
              </a:solidFill>
              <a:latin typeface="Century Gothic" panose="020B0502020202020204" pitchFamily="34" charset="0"/>
              <a:ea typeface="ＭＳ Ｐゴシック" charset="0"/>
            </a:endParaRPr>
          </a:p>
        </p:txBody>
      </p:sp>
      <p:sp>
        <p:nvSpPr>
          <p:cNvPr id="12" name="Rectangle 11">
            <a:extLst>
              <a:ext uri="{FF2B5EF4-FFF2-40B4-BE49-F238E27FC236}">
                <a16:creationId xmlns:a16="http://schemas.microsoft.com/office/drawing/2014/main" xmlns="" id="{39BE2920-7C9B-432F-8B91-ACD9484D2E9A}"/>
              </a:ext>
            </a:extLst>
          </p:cNvPr>
          <p:cNvSpPr/>
          <p:nvPr/>
        </p:nvSpPr>
        <p:spPr>
          <a:xfrm>
            <a:off x="228602" y="1447800"/>
            <a:ext cx="4114020" cy="4495800"/>
          </a:xfrm>
          <a:prstGeom prst="rect">
            <a:avLst/>
          </a:prstGeom>
          <a:ln>
            <a:solidFill>
              <a:srgbClr val="53DCED"/>
            </a:solidFill>
          </a:ln>
        </p:spPr>
        <p:txBody>
          <a:bodyPr wrap="square" anchor="ctr">
            <a:normAutofit/>
          </a:bodyPr>
          <a:lstStyle/>
          <a:p>
            <a:pPr>
              <a:lnSpc>
                <a:spcPct val="100000"/>
              </a:lnSpc>
              <a:spcBef>
                <a:spcPct val="50000"/>
              </a:spcBef>
              <a:buClrTx/>
              <a:buSzTx/>
            </a:pPr>
            <a:endParaRPr lang="en-GB" sz="1200" kern="0" dirty="0">
              <a:solidFill>
                <a:srgbClr val="000000"/>
              </a:solidFill>
              <a:latin typeface="Century Gothic" panose="020B0502020202020204" pitchFamily="34" charset="0"/>
              <a:ea typeface="ＭＳ Ｐゴシック" charset="0"/>
            </a:endParaRPr>
          </a:p>
        </p:txBody>
      </p:sp>
      <p:pic>
        <p:nvPicPr>
          <p:cNvPr id="13" name="Picture 12">
            <a:extLst>
              <a:ext uri="{FF2B5EF4-FFF2-40B4-BE49-F238E27FC236}">
                <a16:creationId xmlns:a16="http://schemas.microsoft.com/office/drawing/2014/main" xmlns="" id="{8E5628EF-F2AD-4ACE-9D22-3BBD35CEFD50}"/>
              </a:ext>
            </a:extLst>
          </p:cNvPr>
          <p:cNvPicPr>
            <a:picLocks noChangeAspect="1"/>
          </p:cNvPicPr>
          <p:nvPr/>
        </p:nvPicPr>
        <p:blipFill>
          <a:blip r:embed="rId2" cstate="print"/>
          <a:stretch>
            <a:fillRect/>
          </a:stretch>
        </p:blipFill>
        <p:spPr>
          <a:xfrm>
            <a:off x="6705600" y="1"/>
            <a:ext cx="1397400" cy="352742"/>
          </a:xfrm>
          <a:prstGeom prst="rect">
            <a:avLst/>
          </a:prstGeom>
        </p:spPr>
      </p:pic>
      <p:sp>
        <p:nvSpPr>
          <p:cNvPr id="14" name="Date Placeholder 1">
            <a:extLst>
              <a:ext uri="{FF2B5EF4-FFF2-40B4-BE49-F238E27FC236}">
                <a16:creationId xmlns:a16="http://schemas.microsoft.com/office/drawing/2014/main" xmlns="" id="{5C2B4B58-2AC1-4E3F-8EB9-F947E2990500}"/>
              </a:ext>
            </a:extLst>
          </p:cNvPr>
          <p:cNvSpPr>
            <a:spLocks noGrp="1"/>
          </p:cNvSpPr>
          <p:nvPr>
            <p:ph type="dt" sz="half" idx="10"/>
          </p:nvPr>
        </p:nvSpPr>
        <p:spPr>
          <a:xfrm>
            <a:off x="6185259" y="6599126"/>
            <a:ext cx="1057623" cy="226713"/>
          </a:xfrm>
        </p:spPr>
        <p:txBody>
          <a:bodyPr/>
          <a:lstStyle/>
          <a:p>
            <a:fld id="{00E8BA9D-C99A-4899-BC6F-74F1C3150112}" type="datetime1">
              <a:rPr lang="en-IN" smtClean="0"/>
              <a:pPr/>
              <a:t>27-09-2019</a:t>
            </a:fld>
            <a:endParaRPr lang="en-IN" dirty="0"/>
          </a:p>
        </p:txBody>
      </p:sp>
      <p:sp>
        <p:nvSpPr>
          <p:cNvPr id="15" name="Footer Placeholder 2">
            <a:extLst>
              <a:ext uri="{FF2B5EF4-FFF2-40B4-BE49-F238E27FC236}">
                <a16:creationId xmlns:a16="http://schemas.microsoft.com/office/drawing/2014/main" xmlns="" id="{564701A6-DA8B-4659-AA29-8D66FAFC0938}"/>
              </a:ext>
            </a:extLst>
          </p:cNvPr>
          <p:cNvSpPr>
            <a:spLocks noGrp="1"/>
          </p:cNvSpPr>
          <p:nvPr>
            <p:ph type="ftr" sz="quarter" idx="11"/>
          </p:nvPr>
        </p:nvSpPr>
        <p:spPr>
          <a:xfrm>
            <a:off x="7527641" y="6577859"/>
            <a:ext cx="3740727" cy="226713"/>
          </a:xfrm>
        </p:spPr>
        <p:txBody>
          <a:bodyPr/>
          <a:lstStyle/>
          <a:p>
            <a:r>
              <a:rPr lang="en-US" dirty="0"/>
              <a:t>Confidential © Lorhan IT Services 2019</a:t>
            </a:r>
            <a:endParaRPr lang="en-IN" dirty="0"/>
          </a:p>
        </p:txBody>
      </p:sp>
      <p:sp>
        <p:nvSpPr>
          <p:cNvPr id="16" name="Slide Number Placeholder 29">
            <a:extLst>
              <a:ext uri="{FF2B5EF4-FFF2-40B4-BE49-F238E27FC236}">
                <a16:creationId xmlns:a16="http://schemas.microsoft.com/office/drawing/2014/main" xmlns="" id="{512FB7FC-B0AE-4F94-826F-D7E8675A034D}"/>
              </a:ext>
            </a:extLst>
          </p:cNvPr>
          <p:cNvSpPr txBox="1">
            <a:spLocks/>
          </p:cNvSpPr>
          <p:nvPr/>
        </p:nvSpPr>
        <p:spPr>
          <a:xfrm>
            <a:off x="11364119" y="6599126"/>
            <a:ext cx="656700" cy="22671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mtClean="0"/>
              <a:pPr/>
              <a:t>7</a:t>
            </a:fld>
            <a:endParaRPr lang="en-US" dirty="0"/>
          </a:p>
        </p:txBody>
      </p:sp>
      <p:pic>
        <p:nvPicPr>
          <p:cNvPr id="18" name="Picture 2"/>
          <p:cNvPicPr>
            <a:picLocks noChangeAspect="1" noChangeArrowheads="1"/>
          </p:cNvPicPr>
          <p:nvPr/>
        </p:nvPicPr>
        <p:blipFill>
          <a:blip r:embed="rId3" cstate="print"/>
          <a:srcRect/>
          <a:stretch>
            <a:fillRect/>
          </a:stretch>
        </p:blipFill>
        <p:spPr bwMode="auto">
          <a:xfrm>
            <a:off x="8305800" y="2"/>
            <a:ext cx="838200" cy="489969"/>
          </a:xfrm>
          <a:prstGeom prst="rect">
            <a:avLst/>
          </a:prstGeom>
          <a:noFill/>
          <a:ln w="9525">
            <a:noFill/>
            <a:miter lim="800000"/>
            <a:headEnd/>
            <a:tailEnd/>
          </a:ln>
          <a:effectLst/>
        </p:spPr>
      </p:pic>
      <p:pic>
        <p:nvPicPr>
          <p:cNvPr id="17" name="Picture 16">
            <a:extLst>
              <a:ext uri="{FF2B5EF4-FFF2-40B4-BE49-F238E27FC236}">
                <a16:creationId xmlns="" xmlns:a16="http://schemas.microsoft.com/office/drawing/2014/main" id="{778A35EE-1CA6-4FE4-A10E-76EF16604DC6}"/>
              </a:ext>
            </a:extLst>
          </p:cNvPr>
          <p:cNvPicPr>
            <a:picLocks noChangeAspect="1"/>
          </p:cNvPicPr>
          <p:nvPr/>
        </p:nvPicPr>
        <p:blipFill>
          <a:blip r:embed="rId4" cstate="print"/>
          <a:stretch>
            <a:fillRect/>
          </a:stretch>
        </p:blipFill>
        <p:spPr>
          <a:xfrm>
            <a:off x="3" y="0"/>
            <a:ext cx="1600199" cy="5334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36600" y="24451"/>
            <a:ext cx="7416800" cy="618385"/>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entury Gothic" panose="020B0502020202020204" pitchFamily="34" charset="0"/>
                <a:ea typeface="+mj-ea"/>
                <a:cs typeface="+mj-cs"/>
              </a:rPr>
              <a:t>SAP Analytics Capability Overview</a:t>
            </a:r>
            <a:endParaRPr kumimoji="0" lang="en-US" sz="1800" b="0"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endParaRPr>
          </a:p>
        </p:txBody>
      </p:sp>
      <p:sp>
        <p:nvSpPr>
          <p:cNvPr id="3" name="Text Placeholder 121"/>
          <p:cNvSpPr txBox="1">
            <a:spLocks/>
          </p:cNvSpPr>
          <p:nvPr/>
        </p:nvSpPr>
        <p:spPr>
          <a:xfrm>
            <a:off x="44717" y="804545"/>
            <a:ext cx="8870687" cy="719457"/>
          </a:xfrm>
          <a:prstGeom prst="rect">
            <a:avLst/>
          </a:prstGeom>
        </p:spPr>
        <p:txBody>
          <a:bodyPr/>
          <a:lstStyle>
            <a:lvl1pPr marL="0" indent="0" algn="l" rtl="0" eaLnBrk="1" fontAlgn="base" hangingPunct="1">
              <a:spcBef>
                <a:spcPts val="300"/>
              </a:spcBef>
              <a:spcAft>
                <a:spcPts val="300"/>
              </a:spcAft>
              <a:buFont typeface="Arial" charset="0"/>
              <a:buNone/>
              <a:defRPr sz="1600" kern="1200">
                <a:solidFill>
                  <a:schemeClr val="tx1"/>
                </a:solidFill>
                <a:latin typeface="+mn-lt"/>
                <a:ea typeface="+mn-ea"/>
                <a:cs typeface="+mn-cs"/>
              </a:defRPr>
            </a:lvl1pPr>
            <a:lvl2pPr marL="363523" indent="-188905" algn="l" rtl="0" eaLnBrk="1" fontAlgn="base" hangingPunct="1">
              <a:spcBef>
                <a:spcPts val="300"/>
              </a:spcBef>
              <a:spcAft>
                <a:spcPts val="300"/>
              </a:spcAft>
              <a:buFont typeface="Arial" charset="0"/>
              <a:buChar char="–"/>
              <a:defRPr sz="1400" kern="1200">
                <a:solidFill>
                  <a:schemeClr val="tx1"/>
                </a:solidFill>
                <a:latin typeface="+mn-lt"/>
                <a:ea typeface="+mn-ea"/>
                <a:cs typeface="+mn-cs"/>
              </a:defRPr>
            </a:lvl2pPr>
            <a:lvl3pPr marL="538140" indent="-174618" algn="l" rtl="0" eaLnBrk="1" fontAlgn="base" hangingPunct="1">
              <a:spcBef>
                <a:spcPts val="300"/>
              </a:spcBef>
              <a:spcAft>
                <a:spcPts val="300"/>
              </a:spcAft>
              <a:buFont typeface="Arial" charset="0"/>
              <a:buChar char="•"/>
              <a:defRPr sz="1200" kern="1200">
                <a:solidFill>
                  <a:schemeClr val="tx1"/>
                </a:solidFill>
                <a:latin typeface="+mn-lt"/>
                <a:ea typeface="+mn-ea"/>
                <a:cs typeface="+mn-cs"/>
              </a:defRPr>
            </a:lvl3pPr>
            <a:lvl4pPr marL="712759" indent="-174618" algn="l" rtl="0" eaLnBrk="1" fontAlgn="base" hangingPunct="1">
              <a:spcBef>
                <a:spcPts val="300"/>
              </a:spcBef>
              <a:spcAft>
                <a:spcPts val="300"/>
              </a:spcAft>
              <a:buFont typeface="Arial" charset="0"/>
              <a:buChar char="–"/>
              <a:defRPr sz="1100" kern="1200">
                <a:solidFill>
                  <a:schemeClr val="tx1"/>
                </a:solidFill>
                <a:latin typeface="+mn-lt"/>
                <a:ea typeface="+mn-ea"/>
                <a:cs typeface="+mn-cs"/>
              </a:defRPr>
            </a:lvl4pPr>
            <a:lvl5pPr marL="901662" indent="-188905" algn="l" rtl="0" eaLnBrk="1" fontAlgn="base" hangingPunct="1">
              <a:spcBef>
                <a:spcPts val="300"/>
              </a:spcBef>
              <a:spcAft>
                <a:spcPts val="300"/>
              </a:spcAft>
              <a:buFont typeface="Arial" charset="0"/>
              <a:buChar char="•"/>
              <a:defRPr sz="1100" kern="1200">
                <a:solidFill>
                  <a:schemeClr val="tx1"/>
                </a:solidFill>
                <a:latin typeface="+mn-lt"/>
                <a:ea typeface="+mn-ea"/>
                <a:cs typeface="+mn-cs"/>
              </a:defRPr>
            </a:lvl5pPr>
            <a:lvl6pPr marL="2514495"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76"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57"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38"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100" dirty="0">
                <a:latin typeface="Century Gothic" panose="020B0502020202020204" pitchFamily="34" charset="0"/>
              </a:rPr>
              <a:t>We continuously invest to keep our team, relationships, assets, delivery and breadth of services at their peak. Our extensive capabilities range from accessing and reporting on data to advanced data modeling, forecasting and sophisticated statistical analysis</a:t>
            </a:r>
          </a:p>
        </p:txBody>
      </p:sp>
      <p:sp>
        <p:nvSpPr>
          <p:cNvPr id="4" name="TextBox 3"/>
          <p:cNvSpPr txBox="1"/>
          <p:nvPr/>
        </p:nvSpPr>
        <p:spPr>
          <a:xfrm>
            <a:off x="3352801" y="2362200"/>
            <a:ext cx="1726011" cy="153888"/>
          </a:xfrm>
          <a:prstGeom prst="rect">
            <a:avLst/>
          </a:prstGeom>
          <a:noFill/>
        </p:spPr>
        <p:txBody>
          <a:bodyPr wrap="square" lIns="0" tIns="0" rIns="0" bIns="0" rtlCol="0">
            <a:spAutoFit/>
          </a:bodyPr>
          <a:lstStyle/>
          <a:p>
            <a:pPr fontAlgn="b">
              <a:spcAft>
                <a:spcPts val="300"/>
              </a:spcAft>
            </a:pPr>
            <a:r>
              <a:rPr lang="en-US" sz="1000" dirty="0">
                <a:latin typeface="Century Gothic" panose="020B0502020202020204" pitchFamily="34" charset="0"/>
              </a:rPr>
              <a:t>SAP Analytics Professionals</a:t>
            </a:r>
          </a:p>
        </p:txBody>
      </p:sp>
      <p:pic>
        <p:nvPicPr>
          <p:cNvPr id="5" name="Picture 4">
            <a:extLst>
              <a:ext uri="{FF2B5EF4-FFF2-40B4-BE49-F238E27FC236}">
                <a16:creationId xmlns:a16="http://schemas.microsoft.com/office/drawing/2014/main" xmlns="" id="{CD44696C-EF24-4A08-930D-1EDF0A22888F}"/>
              </a:ext>
            </a:extLst>
          </p:cNvPr>
          <p:cNvPicPr>
            <a:picLocks noChangeAspect="1"/>
          </p:cNvPicPr>
          <p:nvPr/>
        </p:nvPicPr>
        <p:blipFill>
          <a:blip r:embed="rId2" cstate="print"/>
          <a:stretch>
            <a:fillRect/>
          </a:stretch>
        </p:blipFill>
        <p:spPr>
          <a:xfrm>
            <a:off x="6705600" y="1"/>
            <a:ext cx="1397400" cy="352742"/>
          </a:xfrm>
          <a:prstGeom prst="rect">
            <a:avLst/>
          </a:prstGeom>
        </p:spPr>
      </p:pic>
      <p:pic>
        <p:nvPicPr>
          <p:cNvPr id="9" name="Picture 8">
            <a:extLst>
              <a:ext uri="{FF2B5EF4-FFF2-40B4-BE49-F238E27FC236}">
                <a16:creationId xmlns:a16="http://schemas.microsoft.com/office/drawing/2014/main" xmlns="" id="{E3FD5BB7-774E-4890-8601-B2D81D65EF7B}"/>
              </a:ext>
            </a:extLst>
          </p:cNvPr>
          <p:cNvPicPr>
            <a:picLocks noChangeAspect="1"/>
          </p:cNvPicPr>
          <p:nvPr/>
        </p:nvPicPr>
        <p:blipFill>
          <a:blip r:embed="rId3" cstate="print"/>
          <a:stretch>
            <a:fillRect/>
          </a:stretch>
        </p:blipFill>
        <p:spPr>
          <a:xfrm>
            <a:off x="4114802" y="1676402"/>
            <a:ext cx="733425" cy="556113"/>
          </a:xfrm>
          <a:prstGeom prst="rect">
            <a:avLst/>
          </a:prstGeom>
        </p:spPr>
      </p:pic>
      <p:sp>
        <p:nvSpPr>
          <p:cNvPr id="10" name="Content Placeholder 4">
            <a:extLst>
              <a:ext uri="{FF2B5EF4-FFF2-40B4-BE49-F238E27FC236}">
                <a16:creationId xmlns:a16="http://schemas.microsoft.com/office/drawing/2014/main" xmlns="" id="{CBDF63B6-EB2D-463C-96E1-F75130EC8CD5}"/>
              </a:ext>
            </a:extLst>
          </p:cNvPr>
          <p:cNvSpPr txBox="1">
            <a:spLocks/>
          </p:cNvSpPr>
          <p:nvPr/>
        </p:nvSpPr>
        <p:spPr>
          <a:xfrm>
            <a:off x="3429002" y="1752602"/>
            <a:ext cx="610745" cy="430887"/>
          </a:xfrm>
          <a:prstGeom prst="rect">
            <a:avLst/>
          </a:prstGeom>
        </p:spPr>
        <p:txBody>
          <a:bodyPr vert="horz" wrap="none" lIns="0" tIns="0" rIns="0" bIns="0" rtlCol="0" anchor="ctr" anchorCtr="0">
            <a:spAutoFit/>
          </a:bodyPr>
          <a:lstStyle>
            <a:lvl1pPr marL="0" indent="0" algn="l" rtl="0" eaLnBrk="1" fontAlgn="base" hangingPunct="1">
              <a:spcBef>
                <a:spcPts val="1200"/>
              </a:spcBef>
              <a:spcAft>
                <a:spcPct val="0"/>
              </a:spcAft>
              <a:buSzPct val="80000"/>
              <a:buFontTx/>
              <a:buNone/>
              <a:defRPr sz="2400" b="0" i="0" kern="1200">
                <a:solidFill>
                  <a:schemeClr val="accent1"/>
                </a:solidFill>
                <a:latin typeface="+mn-lt"/>
                <a:ea typeface="Arial" pitchFamily="-105" charset="-52"/>
                <a:cs typeface="Arial" pitchFamily="34" charset="0"/>
              </a:defRPr>
            </a:lvl1pPr>
            <a:lvl2pPr marL="228600" indent="-230400" algn="l" rtl="0" eaLnBrk="1" fontAlgn="base" hangingPunct="1">
              <a:spcBef>
                <a:spcPts val="624"/>
              </a:spcBef>
              <a:spcAft>
                <a:spcPct val="0"/>
              </a:spcAft>
              <a:buSzPct val="80000"/>
              <a:buFont typeface="Arial"/>
              <a:buChar char="•"/>
              <a:defRPr sz="2000" kern="1200">
                <a:solidFill>
                  <a:schemeClr val="tx1"/>
                </a:solidFill>
                <a:latin typeface="+mn-lt"/>
                <a:ea typeface="Arial" pitchFamily="-105" charset="-52"/>
                <a:cs typeface="Arial" pitchFamily="34" charset="0"/>
              </a:defRPr>
            </a:lvl2pPr>
            <a:lvl3pPr marL="457200" indent="-230400" algn="l" rtl="0" eaLnBrk="1" fontAlgn="base" hangingPunct="1">
              <a:spcBef>
                <a:spcPts val="576"/>
              </a:spcBef>
              <a:spcAft>
                <a:spcPct val="0"/>
              </a:spcAft>
              <a:buSzPct val="80000"/>
              <a:buFont typeface="Lucida Grande"/>
              <a:buChar char="-"/>
              <a:defRPr sz="2000" kern="1200">
                <a:solidFill>
                  <a:schemeClr val="tx1"/>
                </a:solidFill>
                <a:latin typeface="+mn-lt"/>
                <a:ea typeface="Arial" pitchFamily="-105" charset="-52"/>
                <a:cs typeface="Arial" pitchFamily="34" charset="0"/>
              </a:defRPr>
            </a:lvl3pPr>
            <a:lvl4pPr marL="685800" indent="-226800" algn="l" rtl="0" eaLnBrk="1" fontAlgn="base" hangingPunct="1">
              <a:spcBef>
                <a:spcPts val="528"/>
              </a:spcBef>
              <a:spcAft>
                <a:spcPct val="0"/>
              </a:spcAft>
              <a:buSzPct val="80000"/>
              <a:buFont typeface="Arial"/>
              <a:buChar char="•"/>
              <a:defRPr sz="1800" kern="1200">
                <a:solidFill>
                  <a:schemeClr val="tx1"/>
                </a:solidFill>
                <a:latin typeface="+mn-lt"/>
                <a:ea typeface="Arial" pitchFamily="-105" charset="-52"/>
                <a:cs typeface="Arial" pitchFamily="34" charset="0"/>
              </a:defRPr>
            </a:lvl4pPr>
            <a:lvl5pPr marL="914400" indent="-230400" algn="l" rtl="0" eaLnBrk="1" fontAlgn="base" hangingPunct="1">
              <a:spcBef>
                <a:spcPts val="480"/>
              </a:spcBef>
              <a:spcAft>
                <a:spcPct val="0"/>
              </a:spcAft>
              <a:buSzPct val="80000"/>
              <a:buFont typeface="Lucida Grande"/>
              <a:buChar char="-"/>
              <a:defRPr sz="1600" kern="1200">
                <a:solidFill>
                  <a:schemeClr val="tx1"/>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0"/>
              </a:spcBef>
              <a:buFont typeface="Arial"/>
              <a:buNone/>
            </a:pPr>
            <a:r>
              <a:rPr lang="en-US" sz="2800" b="1" dirty="0">
                <a:solidFill>
                  <a:srgbClr val="008899"/>
                </a:solidFill>
                <a:latin typeface="Arial"/>
              </a:rPr>
              <a:t>50+</a:t>
            </a:r>
            <a:endParaRPr lang="en-US" sz="1400" dirty="0">
              <a:solidFill>
                <a:srgbClr val="008899"/>
              </a:solidFill>
              <a:latin typeface="Arial"/>
            </a:endParaRPr>
          </a:p>
        </p:txBody>
      </p:sp>
      <p:pic>
        <p:nvPicPr>
          <p:cNvPr id="11" name="Picture 10">
            <a:extLst>
              <a:ext uri="{FF2B5EF4-FFF2-40B4-BE49-F238E27FC236}">
                <a16:creationId xmlns:a16="http://schemas.microsoft.com/office/drawing/2014/main" xmlns="" id="{89E7BB46-5127-465C-BEDE-A687EE514E0C}"/>
              </a:ext>
            </a:extLst>
          </p:cNvPr>
          <p:cNvPicPr>
            <a:picLocks noChangeAspect="1"/>
          </p:cNvPicPr>
          <p:nvPr/>
        </p:nvPicPr>
        <p:blipFill>
          <a:blip r:embed="rId4" cstate="print"/>
          <a:stretch>
            <a:fillRect/>
          </a:stretch>
        </p:blipFill>
        <p:spPr>
          <a:xfrm>
            <a:off x="415972" y="2541833"/>
            <a:ext cx="594360" cy="685800"/>
          </a:xfrm>
          <a:prstGeom prst="rect">
            <a:avLst/>
          </a:prstGeom>
        </p:spPr>
      </p:pic>
      <p:sp>
        <p:nvSpPr>
          <p:cNvPr id="12" name="Content Placeholder 4">
            <a:extLst>
              <a:ext uri="{FF2B5EF4-FFF2-40B4-BE49-F238E27FC236}">
                <a16:creationId xmlns:a16="http://schemas.microsoft.com/office/drawing/2014/main" xmlns="" id="{D9BE80B1-6688-440A-BCDB-754F31850FCA}"/>
              </a:ext>
            </a:extLst>
          </p:cNvPr>
          <p:cNvSpPr txBox="1">
            <a:spLocks/>
          </p:cNvSpPr>
          <p:nvPr/>
        </p:nvSpPr>
        <p:spPr>
          <a:xfrm>
            <a:off x="1030113" y="2717871"/>
            <a:ext cx="610744" cy="430887"/>
          </a:xfrm>
          <a:prstGeom prst="rect">
            <a:avLst/>
          </a:prstGeom>
        </p:spPr>
        <p:txBody>
          <a:bodyPr vert="horz" wrap="none" lIns="0" tIns="0" rIns="0" bIns="0" rtlCol="0" anchor="ctr" anchorCtr="0">
            <a:spAutoFit/>
          </a:bodyPr>
          <a:lstStyle>
            <a:lvl1pPr marL="0" indent="0" algn="l" rtl="0" eaLnBrk="1" fontAlgn="base" hangingPunct="1">
              <a:spcBef>
                <a:spcPts val="1200"/>
              </a:spcBef>
              <a:spcAft>
                <a:spcPct val="0"/>
              </a:spcAft>
              <a:buSzPct val="80000"/>
              <a:buFontTx/>
              <a:buNone/>
              <a:defRPr sz="2400" b="0" i="0" kern="1200">
                <a:solidFill>
                  <a:schemeClr val="accent1"/>
                </a:solidFill>
                <a:latin typeface="+mn-lt"/>
                <a:ea typeface="Arial" pitchFamily="-105" charset="-52"/>
                <a:cs typeface="Arial" pitchFamily="34" charset="0"/>
              </a:defRPr>
            </a:lvl1pPr>
            <a:lvl2pPr marL="228600" indent="-230400" algn="l" rtl="0" eaLnBrk="1" fontAlgn="base" hangingPunct="1">
              <a:spcBef>
                <a:spcPts val="624"/>
              </a:spcBef>
              <a:spcAft>
                <a:spcPct val="0"/>
              </a:spcAft>
              <a:buSzPct val="80000"/>
              <a:buFont typeface="Arial"/>
              <a:buChar char="•"/>
              <a:defRPr sz="2000" kern="1200">
                <a:solidFill>
                  <a:schemeClr val="tx1"/>
                </a:solidFill>
                <a:latin typeface="+mn-lt"/>
                <a:ea typeface="Arial" pitchFamily="-105" charset="-52"/>
                <a:cs typeface="Arial" pitchFamily="34" charset="0"/>
              </a:defRPr>
            </a:lvl2pPr>
            <a:lvl3pPr marL="457200" indent="-230400" algn="l" rtl="0" eaLnBrk="1" fontAlgn="base" hangingPunct="1">
              <a:spcBef>
                <a:spcPts val="576"/>
              </a:spcBef>
              <a:spcAft>
                <a:spcPct val="0"/>
              </a:spcAft>
              <a:buSzPct val="80000"/>
              <a:buFont typeface="Lucida Grande"/>
              <a:buChar char="-"/>
              <a:defRPr sz="2000" kern="1200">
                <a:solidFill>
                  <a:schemeClr val="tx1"/>
                </a:solidFill>
                <a:latin typeface="+mn-lt"/>
                <a:ea typeface="Arial" pitchFamily="-105" charset="-52"/>
                <a:cs typeface="Arial" pitchFamily="34" charset="0"/>
              </a:defRPr>
            </a:lvl3pPr>
            <a:lvl4pPr marL="685800" indent="-226800" algn="l" rtl="0" eaLnBrk="1" fontAlgn="base" hangingPunct="1">
              <a:spcBef>
                <a:spcPts val="528"/>
              </a:spcBef>
              <a:spcAft>
                <a:spcPct val="0"/>
              </a:spcAft>
              <a:buSzPct val="80000"/>
              <a:buFont typeface="Arial"/>
              <a:buChar char="•"/>
              <a:defRPr sz="1800" kern="1200">
                <a:solidFill>
                  <a:schemeClr val="tx1"/>
                </a:solidFill>
                <a:latin typeface="+mn-lt"/>
                <a:ea typeface="Arial" pitchFamily="-105" charset="-52"/>
                <a:cs typeface="Arial" pitchFamily="34" charset="0"/>
              </a:defRPr>
            </a:lvl4pPr>
            <a:lvl5pPr marL="914400" indent="-230400" algn="l" rtl="0" eaLnBrk="1" fontAlgn="base" hangingPunct="1">
              <a:spcBef>
                <a:spcPts val="480"/>
              </a:spcBef>
              <a:spcAft>
                <a:spcPct val="0"/>
              </a:spcAft>
              <a:buSzPct val="80000"/>
              <a:buFont typeface="Lucida Grande"/>
              <a:buChar char="-"/>
              <a:defRPr sz="1600" kern="1200">
                <a:solidFill>
                  <a:schemeClr val="tx1"/>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r">
              <a:spcBef>
                <a:spcPts val="0"/>
              </a:spcBef>
              <a:buFont typeface="Arial"/>
              <a:buNone/>
            </a:pPr>
            <a:r>
              <a:rPr lang="en-US" sz="2800" b="1" dirty="0">
                <a:solidFill>
                  <a:srgbClr val="993399"/>
                </a:solidFill>
                <a:latin typeface="Arial"/>
              </a:rPr>
              <a:t>12+</a:t>
            </a:r>
            <a:endParaRPr lang="en-US" sz="1400" dirty="0">
              <a:solidFill>
                <a:srgbClr val="993399"/>
              </a:solidFill>
              <a:latin typeface="Arial"/>
            </a:endParaRPr>
          </a:p>
        </p:txBody>
      </p:sp>
      <p:sp>
        <p:nvSpPr>
          <p:cNvPr id="13" name="Rectangle 12">
            <a:extLst>
              <a:ext uri="{FF2B5EF4-FFF2-40B4-BE49-F238E27FC236}">
                <a16:creationId xmlns:a16="http://schemas.microsoft.com/office/drawing/2014/main" xmlns="" id="{A86E3428-87CA-4718-9412-D13C38BF6963}"/>
              </a:ext>
            </a:extLst>
          </p:cNvPr>
          <p:cNvSpPr/>
          <p:nvPr/>
        </p:nvSpPr>
        <p:spPr>
          <a:xfrm>
            <a:off x="1385452" y="2835084"/>
            <a:ext cx="1726005" cy="400110"/>
          </a:xfrm>
          <a:prstGeom prst="rect">
            <a:avLst/>
          </a:prstGeom>
        </p:spPr>
        <p:txBody>
          <a:bodyPr wrap="square">
            <a:spAutoFit/>
          </a:bodyPr>
          <a:lstStyle/>
          <a:p>
            <a:pPr marL="0" lvl="1"/>
            <a:r>
              <a:rPr lang="en-GB" sz="1000" dirty="0">
                <a:solidFill>
                  <a:srgbClr val="666666"/>
                </a:solidFill>
                <a:latin typeface="Arial"/>
              </a:rPr>
              <a:t>     </a:t>
            </a:r>
            <a:r>
              <a:rPr lang="en-GB" sz="1000" dirty="0">
                <a:latin typeface="Century Gothic" panose="020B0502020202020204" pitchFamily="34" charset="0"/>
              </a:rPr>
              <a:t>Years of  advanced</a:t>
            </a:r>
          </a:p>
          <a:p>
            <a:pPr marL="0" lvl="1"/>
            <a:r>
              <a:rPr lang="en-GB" sz="1000" dirty="0">
                <a:latin typeface="Century Gothic" panose="020B0502020202020204" pitchFamily="34" charset="0"/>
              </a:rPr>
              <a:t>      analytics experience </a:t>
            </a:r>
          </a:p>
        </p:txBody>
      </p:sp>
      <p:pic>
        <p:nvPicPr>
          <p:cNvPr id="14" name="Picture 13">
            <a:extLst>
              <a:ext uri="{FF2B5EF4-FFF2-40B4-BE49-F238E27FC236}">
                <a16:creationId xmlns:a16="http://schemas.microsoft.com/office/drawing/2014/main" xmlns="" id="{99EE3119-D980-4417-A363-2F1D8268AF7B}"/>
              </a:ext>
            </a:extLst>
          </p:cNvPr>
          <p:cNvPicPr>
            <a:picLocks noChangeAspect="1"/>
          </p:cNvPicPr>
          <p:nvPr/>
        </p:nvPicPr>
        <p:blipFill>
          <a:blip r:embed="rId5" cstate="print"/>
          <a:stretch>
            <a:fillRect/>
          </a:stretch>
        </p:blipFill>
        <p:spPr>
          <a:xfrm>
            <a:off x="5105401" y="4267202"/>
            <a:ext cx="917603" cy="622659"/>
          </a:xfrm>
          <a:prstGeom prst="rect">
            <a:avLst/>
          </a:prstGeom>
        </p:spPr>
      </p:pic>
      <p:sp>
        <p:nvSpPr>
          <p:cNvPr id="15" name="Content Placeholder 4">
            <a:extLst>
              <a:ext uri="{FF2B5EF4-FFF2-40B4-BE49-F238E27FC236}">
                <a16:creationId xmlns:a16="http://schemas.microsoft.com/office/drawing/2014/main" xmlns="" id="{A77650D0-9286-40BF-890C-36FCFD7793F6}"/>
              </a:ext>
            </a:extLst>
          </p:cNvPr>
          <p:cNvSpPr txBox="1">
            <a:spLocks/>
          </p:cNvSpPr>
          <p:nvPr/>
        </p:nvSpPr>
        <p:spPr>
          <a:xfrm>
            <a:off x="6096008" y="4419602"/>
            <a:ext cx="545021" cy="430887"/>
          </a:xfrm>
          <a:prstGeom prst="rect">
            <a:avLst/>
          </a:prstGeom>
        </p:spPr>
        <p:txBody>
          <a:bodyPr vert="horz" wrap="none" lIns="0" tIns="0" rIns="0" bIns="0" rtlCol="0" anchor="ctr" anchorCtr="0">
            <a:spAutoFit/>
          </a:bodyPr>
          <a:lstStyle>
            <a:lvl1pPr marL="0" indent="0" algn="l" rtl="0" eaLnBrk="1" fontAlgn="base" hangingPunct="1">
              <a:spcBef>
                <a:spcPts val="1200"/>
              </a:spcBef>
              <a:spcAft>
                <a:spcPct val="0"/>
              </a:spcAft>
              <a:buSzPct val="80000"/>
              <a:buFontTx/>
              <a:buNone/>
              <a:defRPr sz="2400" b="0" i="0" kern="1200">
                <a:solidFill>
                  <a:schemeClr val="accent1"/>
                </a:solidFill>
                <a:latin typeface="+mn-lt"/>
                <a:ea typeface="Arial" pitchFamily="-105" charset="-52"/>
                <a:cs typeface="Arial" pitchFamily="34" charset="0"/>
              </a:defRPr>
            </a:lvl1pPr>
            <a:lvl2pPr marL="228600" indent="-230400" algn="l" rtl="0" eaLnBrk="1" fontAlgn="base" hangingPunct="1">
              <a:spcBef>
                <a:spcPts val="624"/>
              </a:spcBef>
              <a:spcAft>
                <a:spcPct val="0"/>
              </a:spcAft>
              <a:buSzPct val="80000"/>
              <a:buFont typeface="Arial"/>
              <a:buChar char="•"/>
              <a:defRPr sz="2000" kern="1200">
                <a:solidFill>
                  <a:schemeClr val="tx1"/>
                </a:solidFill>
                <a:latin typeface="+mn-lt"/>
                <a:ea typeface="Arial" pitchFamily="-105" charset="-52"/>
                <a:cs typeface="Arial" pitchFamily="34" charset="0"/>
              </a:defRPr>
            </a:lvl2pPr>
            <a:lvl3pPr marL="457200" indent="-230400" algn="l" rtl="0" eaLnBrk="1" fontAlgn="base" hangingPunct="1">
              <a:spcBef>
                <a:spcPts val="576"/>
              </a:spcBef>
              <a:spcAft>
                <a:spcPct val="0"/>
              </a:spcAft>
              <a:buSzPct val="80000"/>
              <a:buFont typeface="Lucida Grande"/>
              <a:buChar char="-"/>
              <a:defRPr sz="2000" kern="1200">
                <a:solidFill>
                  <a:schemeClr val="tx1"/>
                </a:solidFill>
                <a:latin typeface="+mn-lt"/>
                <a:ea typeface="Arial" pitchFamily="-105" charset="-52"/>
                <a:cs typeface="Arial" pitchFamily="34" charset="0"/>
              </a:defRPr>
            </a:lvl3pPr>
            <a:lvl4pPr marL="685800" indent="-226800" algn="l" rtl="0" eaLnBrk="1" fontAlgn="base" hangingPunct="1">
              <a:spcBef>
                <a:spcPts val="528"/>
              </a:spcBef>
              <a:spcAft>
                <a:spcPct val="0"/>
              </a:spcAft>
              <a:buSzPct val="80000"/>
              <a:buFont typeface="Arial"/>
              <a:buChar char="•"/>
              <a:defRPr sz="1800" kern="1200">
                <a:solidFill>
                  <a:schemeClr val="tx1"/>
                </a:solidFill>
                <a:latin typeface="+mn-lt"/>
                <a:ea typeface="Arial" pitchFamily="-105" charset="-52"/>
                <a:cs typeface="Arial" pitchFamily="34" charset="0"/>
              </a:defRPr>
            </a:lvl4pPr>
            <a:lvl5pPr marL="914400" indent="-230400" algn="l" rtl="0" eaLnBrk="1" fontAlgn="base" hangingPunct="1">
              <a:spcBef>
                <a:spcPts val="480"/>
              </a:spcBef>
              <a:spcAft>
                <a:spcPct val="0"/>
              </a:spcAft>
              <a:buSzPct val="80000"/>
              <a:buFont typeface="Lucida Grande"/>
              <a:buChar char="-"/>
              <a:defRPr sz="1600" kern="1200">
                <a:solidFill>
                  <a:schemeClr val="tx1"/>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r">
              <a:spcBef>
                <a:spcPts val="0"/>
              </a:spcBef>
              <a:buNone/>
            </a:pPr>
            <a:r>
              <a:rPr lang="en-US" sz="2800" b="1" dirty="0">
                <a:solidFill>
                  <a:schemeClr val="tx2"/>
                </a:solidFill>
              </a:rPr>
              <a:t>25+</a:t>
            </a:r>
            <a:endParaRPr lang="en-US" sz="1800" dirty="0">
              <a:solidFill>
                <a:schemeClr val="tx2"/>
              </a:solidFill>
            </a:endParaRPr>
          </a:p>
        </p:txBody>
      </p:sp>
      <p:sp>
        <p:nvSpPr>
          <p:cNvPr id="16" name="Rectangle 15">
            <a:extLst>
              <a:ext uri="{FF2B5EF4-FFF2-40B4-BE49-F238E27FC236}">
                <a16:creationId xmlns:a16="http://schemas.microsoft.com/office/drawing/2014/main" xmlns="" id="{34D4B16D-D713-4C02-91F7-810320DCB4CE}"/>
              </a:ext>
            </a:extLst>
          </p:cNvPr>
          <p:cNvSpPr/>
          <p:nvPr/>
        </p:nvSpPr>
        <p:spPr>
          <a:xfrm>
            <a:off x="5257800" y="4953002"/>
            <a:ext cx="1570597" cy="246221"/>
          </a:xfrm>
          <a:prstGeom prst="rect">
            <a:avLst/>
          </a:prstGeom>
        </p:spPr>
        <p:txBody>
          <a:bodyPr wrap="square">
            <a:spAutoFit/>
          </a:bodyPr>
          <a:lstStyle/>
          <a:p>
            <a:pPr marL="0" lvl="1" fontAlgn="b">
              <a:spcAft>
                <a:spcPts val="300"/>
              </a:spcAft>
            </a:pPr>
            <a:r>
              <a:rPr lang="en-US" sz="1000" dirty="0">
                <a:latin typeface="Century Gothic" panose="020B0502020202020204" pitchFamily="34" charset="0"/>
              </a:rPr>
              <a:t>Global Clients</a:t>
            </a:r>
          </a:p>
        </p:txBody>
      </p:sp>
      <p:pic>
        <p:nvPicPr>
          <p:cNvPr id="17" name="Picture 16">
            <a:extLst>
              <a:ext uri="{FF2B5EF4-FFF2-40B4-BE49-F238E27FC236}">
                <a16:creationId xmlns:a16="http://schemas.microsoft.com/office/drawing/2014/main" xmlns="" id="{37F977D6-6898-4A93-A30E-569C240DBA0F}"/>
              </a:ext>
            </a:extLst>
          </p:cNvPr>
          <p:cNvPicPr>
            <a:picLocks noChangeAspect="1"/>
          </p:cNvPicPr>
          <p:nvPr/>
        </p:nvPicPr>
        <p:blipFill>
          <a:blip r:embed="rId6" cstate="print"/>
          <a:stretch>
            <a:fillRect/>
          </a:stretch>
        </p:blipFill>
        <p:spPr>
          <a:xfrm>
            <a:off x="96484" y="3564575"/>
            <a:ext cx="552451" cy="685800"/>
          </a:xfrm>
          <a:prstGeom prst="rect">
            <a:avLst/>
          </a:prstGeom>
        </p:spPr>
      </p:pic>
      <p:sp>
        <p:nvSpPr>
          <p:cNvPr id="18" name="Content Placeholder 4">
            <a:extLst>
              <a:ext uri="{FF2B5EF4-FFF2-40B4-BE49-F238E27FC236}">
                <a16:creationId xmlns:a16="http://schemas.microsoft.com/office/drawing/2014/main" xmlns="" id="{840D4010-BDDF-4283-9971-51A295DACE00}"/>
              </a:ext>
            </a:extLst>
          </p:cNvPr>
          <p:cNvSpPr txBox="1">
            <a:spLocks/>
          </p:cNvSpPr>
          <p:nvPr/>
        </p:nvSpPr>
        <p:spPr>
          <a:xfrm>
            <a:off x="656631" y="3716282"/>
            <a:ext cx="610745" cy="430887"/>
          </a:xfrm>
          <a:prstGeom prst="rect">
            <a:avLst/>
          </a:prstGeom>
        </p:spPr>
        <p:txBody>
          <a:bodyPr vert="horz" wrap="none" lIns="0" tIns="0" rIns="0" bIns="0" rtlCol="0" anchor="ctr" anchorCtr="0">
            <a:spAutoFit/>
          </a:bodyPr>
          <a:lstStyle>
            <a:lvl1pPr marL="0" indent="0" algn="l" rtl="0" eaLnBrk="1" fontAlgn="base" hangingPunct="1">
              <a:spcBef>
                <a:spcPts val="1200"/>
              </a:spcBef>
              <a:spcAft>
                <a:spcPct val="0"/>
              </a:spcAft>
              <a:buSzPct val="80000"/>
              <a:buFontTx/>
              <a:buNone/>
              <a:defRPr sz="2400" b="0" i="0" kern="1200">
                <a:solidFill>
                  <a:schemeClr val="accent1"/>
                </a:solidFill>
                <a:latin typeface="+mn-lt"/>
                <a:ea typeface="Arial" pitchFamily="-105" charset="-52"/>
                <a:cs typeface="Arial" pitchFamily="34" charset="0"/>
              </a:defRPr>
            </a:lvl1pPr>
            <a:lvl2pPr marL="228600" indent="-230400" algn="l" rtl="0" eaLnBrk="1" fontAlgn="base" hangingPunct="1">
              <a:spcBef>
                <a:spcPts val="624"/>
              </a:spcBef>
              <a:spcAft>
                <a:spcPct val="0"/>
              </a:spcAft>
              <a:buSzPct val="80000"/>
              <a:buFont typeface="Arial"/>
              <a:buChar char="•"/>
              <a:defRPr sz="2000" kern="1200">
                <a:solidFill>
                  <a:schemeClr val="tx1"/>
                </a:solidFill>
                <a:latin typeface="+mn-lt"/>
                <a:ea typeface="Arial" pitchFamily="-105" charset="-52"/>
                <a:cs typeface="Arial" pitchFamily="34" charset="0"/>
              </a:defRPr>
            </a:lvl2pPr>
            <a:lvl3pPr marL="457200" indent="-230400" algn="l" rtl="0" eaLnBrk="1" fontAlgn="base" hangingPunct="1">
              <a:spcBef>
                <a:spcPts val="576"/>
              </a:spcBef>
              <a:spcAft>
                <a:spcPct val="0"/>
              </a:spcAft>
              <a:buSzPct val="80000"/>
              <a:buFont typeface="Lucida Grande"/>
              <a:buChar char="-"/>
              <a:defRPr sz="2000" kern="1200">
                <a:solidFill>
                  <a:schemeClr val="tx1"/>
                </a:solidFill>
                <a:latin typeface="+mn-lt"/>
                <a:ea typeface="Arial" pitchFamily="-105" charset="-52"/>
                <a:cs typeface="Arial" pitchFamily="34" charset="0"/>
              </a:defRPr>
            </a:lvl3pPr>
            <a:lvl4pPr marL="685800" indent="-226800" algn="l" rtl="0" eaLnBrk="1" fontAlgn="base" hangingPunct="1">
              <a:spcBef>
                <a:spcPts val="528"/>
              </a:spcBef>
              <a:spcAft>
                <a:spcPct val="0"/>
              </a:spcAft>
              <a:buSzPct val="80000"/>
              <a:buFont typeface="Arial"/>
              <a:buChar char="•"/>
              <a:defRPr sz="1800" kern="1200">
                <a:solidFill>
                  <a:schemeClr val="tx1"/>
                </a:solidFill>
                <a:latin typeface="+mn-lt"/>
                <a:ea typeface="Arial" pitchFamily="-105" charset="-52"/>
                <a:cs typeface="Arial" pitchFamily="34" charset="0"/>
              </a:defRPr>
            </a:lvl4pPr>
            <a:lvl5pPr marL="914400" indent="-230400" algn="l" rtl="0" eaLnBrk="1" fontAlgn="base" hangingPunct="1">
              <a:spcBef>
                <a:spcPts val="480"/>
              </a:spcBef>
              <a:spcAft>
                <a:spcPct val="0"/>
              </a:spcAft>
              <a:buSzPct val="80000"/>
              <a:buFont typeface="Lucida Grande"/>
              <a:buChar char="-"/>
              <a:defRPr sz="1600" kern="1200">
                <a:solidFill>
                  <a:schemeClr val="tx1"/>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0"/>
              </a:spcBef>
              <a:buFont typeface="Arial"/>
              <a:buNone/>
            </a:pPr>
            <a:r>
              <a:rPr lang="en-US" sz="2800" b="1" dirty="0">
                <a:solidFill>
                  <a:srgbClr val="FFB500"/>
                </a:solidFill>
                <a:latin typeface="Arial"/>
              </a:rPr>
              <a:t>50+</a:t>
            </a:r>
            <a:endParaRPr lang="en-US" sz="1400" dirty="0">
              <a:solidFill>
                <a:srgbClr val="FFB500"/>
              </a:solidFill>
              <a:latin typeface="Arial"/>
            </a:endParaRPr>
          </a:p>
        </p:txBody>
      </p:sp>
      <p:sp>
        <p:nvSpPr>
          <p:cNvPr id="19" name="Rectangle 18">
            <a:extLst>
              <a:ext uri="{FF2B5EF4-FFF2-40B4-BE49-F238E27FC236}">
                <a16:creationId xmlns:a16="http://schemas.microsoft.com/office/drawing/2014/main" xmlns="" id="{1FC9B1BD-E669-4F5F-A02A-D521E8A20EF7}"/>
              </a:ext>
            </a:extLst>
          </p:cNvPr>
          <p:cNvSpPr/>
          <p:nvPr/>
        </p:nvSpPr>
        <p:spPr>
          <a:xfrm>
            <a:off x="656631" y="4124754"/>
            <a:ext cx="2586439" cy="1708160"/>
          </a:xfrm>
          <a:prstGeom prst="rect">
            <a:avLst/>
          </a:prstGeom>
        </p:spPr>
        <p:txBody>
          <a:bodyPr wrap="square" lIns="0" rIns="0">
            <a:spAutoFit/>
          </a:bodyPr>
          <a:lstStyle/>
          <a:p>
            <a:pPr marL="171450" lvl="1" indent="-171450">
              <a:lnSpc>
                <a:spcPct val="150000"/>
              </a:lnSpc>
              <a:buFont typeface="Arial" panose="020B0604020202020204" pitchFamily="34" charset="0"/>
              <a:buChar char="•"/>
            </a:pPr>
            <a:r>
              <a:rPr lang="en-US" sz="1000" dirty="0">
                <a:latin typeface="Century Gothic" panose="020B0502020202020204" pitchFamily="34" charset="0"/>
              </a:rPr>
              <a:t>15+ BW / BO Implementations</a:t>
            </a:r>
          </a:p>
          <a:p>
            <a:pPr marL="171450" lvl="1" indent="-171450">
              <a:lnSpc>
                <a:spcPct val="150000"/>
              </a:lnSpc>
              <a:buFont typeface="Arial" panose="020B0604020202020204" pitchFamily="34" charset="0"/>
              <a:buChar char="•"/>
            </a:pPr>
            <a:r>
              <a:rPr lang="en-US" sz="1000" dirty="0">
                <a:latin typeface="Century Gothic" panose="020B0502020202020204" pitchFamily="34" charset="0"/>
              </a:rPr>
              <a:t>10+ BW on HANA Implementations</a:t>
            </a:r>
          </a:p>
          <a:p>
            <a:pPr marL="171450" lvl="1" indent="-171450">
              <a:lnSpc>
                <a:spcPct val="150000"/>
              </a:lnSpc>
              <a:buFont typeface="Arial" panose="020B0604020202020204" pitchFamily="34" charset="0"/>
              <a:buChar char="•"/>
            </a:pPr>
            <a:r>
              <a:rPr lang="en-US" sz="1000" dirty="0">
                <a:latin typeface="Century Gothic" panose="020B0502020202020204" pitchFamily="34" charset="0"/>
              </a:rPr>
              <a:t>10+ BW/4HANA Implementations</a:t>
            </a:r>
          </a:p>
          <a:p>
            <a:pPr marL="171450" lvl="1" indent="-171450">
              <a:lnSpc>
                <a:spcPct val="150000"/>
              </a:lnSpc>
              <a:buFont typeface="Arial" panose="020B0604020202020204" pitchFamily="34" charset="0"/>
              <a:buChar char="•"/>
            </a:pPr>
            <a:r>
              <a:rPr lang="en-US" sz="1000" dirty="0">
                <a:latin typeface="Century Gothic" panose="020B0502020202020204" pitchFamily="34" charset="0"/>
              </a:rPr>
              <a:t>10+ BW on HANA Migrations</a:t>
            </a:r>
          </a:p>
          <a:p>
            <a:pPr marL="171450" lvl="1" indent="-171450">
              <a:lnSpc>
                <a:spcPct val="150000"/>
              </a:lnSpc>
              <a:buFont typeface="Arial" panose="020B0604020202020204" pitchFamily="34" charset="0"/>
              <a:buChar char="•"/>
            </a:pPr>
            <a:r>
              <a:rPr lang="en-US" sz="1000" dirty="0">
                <a:latin typeface="Century Gothic" panose="020B0502020202020204" pitchFamily="34" charset="0"/>
              </a:rPr>
              <a:t>  5+ BPC Implementations</a:t>
            </a:r>
          </a:p>
          <a:p>
            <a:pPr marL="0" lvl="1">
              <a:lnSpc>
                <a:spcPct val="150000"/>
              </a:lnSpc>
            </a:pPr>
            <a:endParaRPr lang="en-US" sz="1000" dirty="0">
              <a:latin typeface="Century Gothic" panose="020B0502020202020204" pitchFamily="34" charset="0"/>
            </a:endParaRPr>
          </a:p>
          <a:p>
            <a:pPr marL="0" lvl="1">
              <a:lnSpc>
                <a:spcPct val="150000"/>
              </a:lnSpc>
            </a:pPr>
            <a:endParaRPr lang="en-US" sz="1000" dirty="0">
              <a:latin typeface="Century Gothic" panose="020B0502020202020204" pitchFamily="34" charset="0"/>
            </a:endParaRPr>
          </a:p>
        </p:txBody>
      </p:sp>
      <p:sp>
        <p:nvSpPr>
          <p:cNvPr id="20" name="Rectangle 19">
            <a:extLst>
              <a:ext uri="{FF2B5EF4-FFF2-40B4-BE49-F238E27FC236}">
                <a16:creationId xmlns:a16="http://schemas.microsoft.com/office/drawing/2014/main" xmlns="" id="{E4932E90-79B5-41C0-8B13-2B7A1323963D}"/>
              </a:ext>
            </a:extLst>
          </p:cNvPr>
          <p:cNvSpPr/>
          <p:nvPr/>
        </p:nvSpPr>
        <p:spPr>
          <a:xfrm>
            <a:off x="1331128" y="3812873"/>
            <a:ext cx="2278613" cy="246221"/>
          </a:xfrm>
          <a:prstGeom prst="rect">
            <a:avLst/>
          </a:prstGeom>
        </p:spPr>
        <p:txBody>
          <a:bodyPr wrap="square" lIns="0" rIns="0">
            <a:spAutoFit/>
          </a:bodyPr>
          <a:lstStyle/>
          <a:p>
            <a:pPr marL="0" lvl="1"/>
            <a:r>
              <a:rPr lang="en-US" sz="1000" dirty="0">
                <a:latin typeface="Century Gothic" panose="020B0502020202020204" pitchFamily="34" charset="0"/>
              </a:rPr>
              <a:t>SAP Analytics and EPM Projects</a:t>
            </a:r>
          </a:p>
        </p:txBody>
      </p:sp>
      <p:grpSp>
        <p:nvGrpSpPr>
          <p:cNvPr id="21" name="Group 20">
            <a:extLst>
              <a:ext uri="{FF2B5EF4-FFF2-40B4-BE49-F238E27FC236}">
                <a16:creationId xmlns:a16="http://schemas.microsoft.com/office/drawing/2014/main" xmlns="" id="{49AEC38B-EF2A-4988-AB30-D1ABDAC54738}"/>
              </a:ext>
            </a:extLst>
          </p:cNvPr>
          <p:cNvGrpSpPr/>
          <p:nvPr/>
        </p:nvGrpSpPr>
        <p:grpSpPr>
          <a:xfrm>
            <a:off x="5715002" y="2819400"/>
            <a:ext cx="567785" cy="542926"/>
            <a:chOff x="3053991" y="3625418"/>
            <a:chExt cx="663936" cy="647092"/>
          </a:xfrm>
          <a:solidFill>
            <a:schemeClr val="accent2"/>
          </a:solidFill>
        </p:grpSpPr>
        <p:sp>
          <p:nvSpPr>
            <p:cNvPr id="22" name="Freeform 53">
              <a:extLst>
                <a:ext uri="{FF2B5EF4-FFF2-40B4-BE49-F238E27FC236}">
                  <a16:creationId xmlns:a16="http://schemas.microsoft.com/office/drawing/2014/main" xmlns="" id="{834BDCDA-C119-44A8-A4E0-AB095BCABAE5}"/>
                </a:ext>
              </a:extLst>
            </p:cNvPr>
            <p:cNvSpPr>
              <a:spLocks noEditPoints="1"/>
            </p:cNvSpPr>
            <p:nvPr/>
          </p:nvSpPr>
          <p:spPr bwMode="auto">
            <a:xfrm>
              <a:off x="3110138" y="3625418"/>
              <a:ext cx="548835" cy="355129"/>
            </a:xfrm>
            <a:custGeom>
              <a:avLst/>
              <a:gdLst>
                <a:gd name="T0" fmla="*/ 152 w 166"/>
                <a:gd name="T1" fmla="*/ 0 h 107"/>
                <a:gd name="T2" fmla="*/ 15 w 166"/>
                <a:gd name="T3" fmla="*/ 0 h 107"/>
                <a:gd name="T4" fmla="*/ 0 w 166"/>
                <a:gd name="T5" fmla="*/ 14 h 107"/>
                <a:gd name="T6" fmla="*/ 0 w 166"/>
                <a:gd name="T7" fmla="*/ 93 h 107"/>
                <a:gd name="T8" fmla="*/ 15 w 166"/>
                <a:gd name="T9" fmla="*/ 107 h 107"/>
                <a:gd name="T10" fmla="*/ 99 w 166"/>
                <a:gd name="T11" fmla="*/ 107 h 107"/>
                <a:gd name="T12" fmla="*/ 99 w 166"/>
                <a:gd name="T13" fmla="*/ 74 h 107"/>
                <a:gd name="T14" fmla="*/ 55 w 166"/>
                <a:gd name="T15" fmla="*/ 51 h 107"/>
                <a:gd name="T16" fmla="*/ 54 w 166"/>
                <a:gd name="T17" fmla="*/ 38 h 107"/>
                <a:gd name="T18" fmla="*/ 68 w 166"/>
                <a:gd name="T19" fmla="*/ 37 h 107"/>
                <a:gd name="T20" fmla="*/ 81 w 166"/>
                <a:gd name="T21" fmla="*/ 47 h 107"/>
                <a:gd name="T22" fmla="*/ 100 w 166"/>
                <a:gd name="T23" fmla="*/ 55 h 107"/>
                <a:gd name="T24" fmla="*/ 121 w 166"/>
                <a:gd name="T25" fmla="*/ 56 h 107"/>
                <a:gd name="T26" fmla="*/ 135 w 166"/>
                <a:gd name="T27" fmla="*/ 71 h 107"/>
                <a:gd name="T28" fmla="*/ 135 w 166"/>
                <a:gd name="T29" fmla="*/ 107 h 107"/>
                <a:gd name="T30" fmla="*/ 152 w 166"/>
                <a:gd name="T31" fmla="*/ 107 h 107"/>
                <a:gd name="T32" fmla="*/ 166 w 166"/>
                <a:gd name="T33" fmla="*/ 93 h 107"/>
                <a:gd name="T34" fmla="*/ 166 w 166"/>
                <a:gd name="T35" fmla="*/ 14 h 107"/>
                <a:gd name="T36" fmla="*/ 152 w 166"/>
                <a:gd name="T37" fmla="*/ 0 h 107"/>
                <a:gd name="T38" fmla="*/ 118 w 166"/>
                <a:gd name="T39" fmla="*/ 51 h 107"/>
                <a:gd name="T40" fmla="*/ 100 w 166"/>
                <a:gd name="T41" fmla="*/ 33 h 107"/>
                <a:gd name="T42" fmla="*/ 118 w 166"/>
                <a:gd name="T43" fmla="*/ 15 h 107"/>
                <a:gd name="T44" fmla="*/ 136 w 166"/>
                <a:gd name="T45" fmla="*/ 33 h 107"/>
                <a:gd name="T46" fmla="*/ 118 w 166"/>
                <a:gd name="T47" fmla="*/ 5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6" h="107">
                  <a:moveTo>
                    <a:pt x="152" y="0"/>
                  </a:moveTo>
                  <a:cubicBezTo>
                    <a:pt x="15" y="0"/>
                    <a:pt x="15" y="0"/>
                    <a:pt x="15" y="0"/>
                  </a:cubicBezTo>
                  <a:cubicBezTo>
                    <a:pt x="7" y="0"/>
                    <a:pt x="0" y="6"/>
                    <a:pt x="0" y="14"/>
                  </a:cubicBezTo>
                  <a:cubicBezTo>
                    <a:pt x="0" y="93"/>
                    <a:pt x="0" y="93"/>
                    <a:pt x="0" y="93"/>
                  </a:cubicBezTo>
                  <a:cubicBezTo>
                    <a:pt x="0" y="101"/>
                    <a:pt x="7" y="107"/>
                    <a:pt x="15" y="107"/>
                  </a:cubicBezTo>
                  <a:cubicBezTo>
                    <a:pt x="99" y="107"/>
                    <a:pt x="99" y="107"/>
                    <a:pt x="99" y="107"/>
                  </a:cubicBezTo>
                  <a:cubicBezTo>
                    <a:pt x="99" y="74"/>
                    <a:pt x="99" y="74"/>
                    <a:pt x="99" y="74"/>
                  </a:cubicBezTo>
                  <a:cubicBezTo>
                    <a:pt x="89" y="72"/>
                    <a:pt x="74" y="67"/>
                    <a:pt x="55" y="51"/>
                  </a:cubicBezTo>
                  <a:cubicBezTo>
                    <a:pt x="51" y="48"/>
                    <a:pt x="51" y="42"/>
                    <a:pt x="54" y="38"/>
                  </a:cubicBezTo>
                  <a:cubicBezTo>
                    <a:pt x="58" y="34"/>
                    <a:pt x="64" y="34"/>
                    <a:pt x="68" y="37"/>
                  </a:cubicBezTo>
                  <a:cubicBezTo>
                    <a:pt x="72" y="41"/>
                    <a:pt x="76" y="44"/>
                    <a:pt x="81" y="47"/>
                  </a:cubicBezTo>
                  <a:cubicBezTo>
                    <a:pt x="87" y="51"/>
                    <a:pt x="93" y="54"/>
                    <a:pt x="100" y="55"/>
                  </a:cubicBezTo>
                  <a:cubicBezTo>
                    <a:pt x="107" y="57"/>
                    <a:pt x="114" y="56"/>
                    <a:pt x="121" y="56"/>
                  </a:cubicBezTo>
                  <a:cubicBezTo>
                    <a:pt x="129" y="56"/>
                    <a:pt x="135" y="63"/>
                    <a:pt x="135" y="71"/>
                  </a:cubicBezTo>
                  <a:cubicBezTo>
                    <a:pt x="135" y="107"/>
                    <a:pt x="135" y="107"/>
                    <a:pt x="135" y="107"/>
                  </a:cubicBezTo>
                  <a:cubicBezTo>
                    <a:pt x="152" y="107"/>
                    <a:pt x="152" y="107"/>
                    <a:pt x="152" y="107"/>
                  </a:cubicBezTo>
                  <a:cubicBezTo>
                    <a:pt x="159" y="107"/>
                    <a:pt x="166" y="101"/>
                    <a:pt x="166" y="93"/>
                  </a:cubicBezTo>
                  <a:cubicBezTo>
                    <a:pt x="166" y="14"/>
                    <a:pt x="166" y="14"/>
                    <a:pt x="166" y="14"/>
                  </a:cubicBezTo>
                  <a:cubicBezTo>
                    <a:pt x="166" y="6"/>
                    <a:pt x="159" y="0"/>
                    <a:pt x="152" y="0"/>
                  </a:cubicBezTo>
                  <a:close/>
                  <a:moveTo>
                    <a:pt x="118" y="51"/>
                  </a:moveTo>
                  <a:cubicBezTo>
                    <a:pt x="108" y="51"/>
                    <a:pt x="100" y="43"/>
                    <a:pt x="100" y="33"/>
                  </a:cubicBezTo>
                  <a:cubicBezTo>
                    <a:pt x="100" y="23"/>
                    <a:pt x="108" y="15"/>
                    <a:pt x="118" y="15"/>
                  </a:cubicBezTo>
                  <a:cubicBezTo>
                    <a:pt x="128" y="15"/>
                    <a:pt x="136" y="23"/>
                    <a:pt x="136" y="33"/>
                  </a:cubicBezTo>
                  <a:cubicBezTo>
                    <a:pt x="136" y="43"/>
                    <a:pt x="128" y="51"/>
                    <a:pt x="118" y="5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3" name="Freeform 54">
              <a:extLst>
                <a:ext uri="{FF2B5EF4-FFF2-40B4-BE49-F238E27FC236}">
                  <a16:creationId xmlns:a16="http://schemas.microsoft.com/office/drawing/2014/main" xmlns="" id="{2D98E691-4150-495F-9B35-92050BCF23D4}"/>
                </a:ext>
              </a:extLst>
            </p:cNvPr>
            <p:cNvSpPr>
              <a:spLocks/>
            </p:cNvSpPr>
            <p:nvPr/>
          </p:nvSpPr>
          <p:spPr bwMode="auto">
            <a:xfrm>
              <a:off x="3053991" y="4021253"/>
              <a:ext cx="131945" cy="251257"/>
            </a:xfrm>
            <a:custGeom>
              <a:avLst/>
              <a:gdLst>
                <a:gd name="T0" fmla="*/ 27 w 40"/>
                <a:gd name="T1" fmla="*/ 31 h 76"/>
                <a:gd name="T2" fmla="*/ 36 w 40"/>
                <a:gd name="T3" fmla="*/ 16 h 76"/>
                <a:gd name="T4" fmla="*/ 20 w 40"/>
                <a:gd name="T5" fmla="*/ 0 h 76"/>
                <a:gd name="T6" fmla="*/ 4 w 40"/>
                <a:gd name="T7" fmla="*/ 16 h 76"/>
                <a:gd name="T8" fmla="*/ 13 w 40"/>
                <a:gd name="T9" fmla="*/ 31 h 76"/>
                <a:gd name="T10" fmla="*/ 0 w 40"/>
                <a:gd name="T11" fmla="*/ 50 h 76"/>
                <a:gd name="T12" fmla="*/ 0 w 40"/>
                <a:gd name="T13" fmla="*/ 76 h 76"/>
                <a:gd name="T14" fmla="*/ 40 w 40"/>
                <a:gd name="T15" fmla="*/ 76 h 76"/>
                <a:gd name="T16" fmla="*/ 40 w 40"/>
                <a:gd name="T17" fmla="*/ 50 h 76"/>
                <a:gd name="T18" fmla="*/ 27 w 40"/>
                <a:gd name="T19" fmla="*/ 3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76">
                  <a:moveTo>
                    <a:pt x="27" y="31"/>
                  </a:moveTo>
                  <a:cubicBezTo>
                    <a:pt x="32" y="28"/>
                    <a:pt x="36" y="23"/>
                    <a:pt x="36" y="16"/>
                  </a:cubicBezTo>
                  <a:cubicBezTo>
                    <a:pt x="36" y="8"/>
                    <a:pt x="29" y="0"/>
                    <a:pt x="20" y="0"/>
                  </a:cubicBezTo>
                  <a:cubicBezTo>
                    <a:pt x="11" y="0"/>
                    <a:pt x="4" y="8"/>
                    <a:pt x="4" y="16"/>
                  </a:cubicBezTo>
                  <a:cubicBezTo>
                    <a:pt x="4" y="23"/>
                    <a:pt x="8" y="28"/>
                    <a:pt x="13" y="31"/>
                  </a:cubicBezTo>
                  <a:cubicBezTo>
                    <a:pt x="5" y="34"/>
                    <a:pt x="0" y="41"/>
                    <a:pt x="0" y="50"/>
                  </a:cubicBezTo>
                  <a:cubicBezTo>
                    <a:pt x="0" y="76"/>
                    <a:pt x="0" y="76"/>
                    <a:pt x="0" y="76"/>
                  </a:cubicBezTo>
                  <a:cubicBezTo>
                    <a:pt x="40" y="76"/>
                    <a:pt x="40" y="76"/>
                    <a:pt x="40" y="76"/>
                  </a:cubicBezTo>
                  <a:cubicBezTo>
                    <a:pt x="40" y="50"/>
                    <a:pt x="40" y="50"/>
                    <a:pt x="40" y="50"/>
                  </a:cubicBezTo>
                  <a:cubicBezTo>
                    <a:pt x="40" y="41"/>
                    <a:pt x="34" y="34"/>
                    <a:pt x="27" y="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4" name="Freeform 55">
              <a:extLst>
                <a:ext uri="{FF2B5EF4-FFF2-40B4-BE49-F238E27FC236}">
                  <a16:creationId xmlns:a16="http://schemas.microsoft.com/office/drawing/2014/main" xmlns="" id="{C48ED283-388E-4004-B48E-A3C45DA29162}"/>
                </a:ext>
              </a:extLst>
            </p:cNvPr>
            <p:cNvSpPr>
              <a:spLocks/>
            </p:cNvSpPr>
            <p:nvPr/>
          </p:nvSpPr>
          <p:spPr bwMode="auto">
            <a:xfrm>
              <a:off x="3229450" y="4021253"/>
              <a:ext cx="134752" cy="251257"/>
            </a:xfrm>
            <a:custGeom>
              <a:avLst/>
              <a:gdLst>
                <a:gd name="T0" fmla="*/ 27 w 41"/>
                <a:gd name="T1" fmla="*/ 31 h 76"/>
                <a:gd name="T2" fmla="*/ 36 w 41"/>
                <a:gd name="T3" fmla="*/ 16 h 76"/>
                <a:gd name="T4" fmla="*/ 20 w 41"/>
                <a:gd name="T5" fmla="*/ 0 h 76"/>
                <a:gd name="T6" fmla="*/ 4 w 41"/>
                <a:gd name="T7" fmla="*/ 16 h 76"/>
                <a:gd name="T8" fmla="*/ 14 w 41"/>
                <a:gd name="T9" fmla="*/ 31 h 76"/>
                <a:gd name="T10" fmla="*/ 0 w 41"/>
                <a:gd name="T11" fmla="*/ 50 h 76"/>
                <a:gd name="T12" fmla="*/ 0 w 41"/>
                <a:gd name="T13" fmla="*/ 76 h 76"/>
                <a:gd name="T14" fmla="*/ 41 w 41"/>
                <a:gd name="T15" fmla="*/ 76 h 76"/>
                <a:gd name="T16" fmla="*/ 41 w 41"/>
                <a:gd name="T17" fmla="*/ 50 h 76"/>
                <a:gd name="T18" fmla="*/ 27 w 41"/>
                <a:gd name="T19" fmla="*/ 3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76">
                  <a:moveTo>
                    <a:pt x="27" y="31"/>
                  </a:moveTo>
                  <a:cubicBezTo>
                    <a:pt x="33" y="28"/>
                    <a:pt x="36" y="23"/>
                    <a:pt x="36" y="16"/>
                  </a:cubicBezTo>
                  <a:cubicBezTo>
                    <a:pt x="36" y="8"/>
                    <a:pt x="29" y="0"/>
                    <a:pt x="20" y="0"/>
                  </a:cubicBezTo>
                  <a:cubicBezTo>
                    <a:pt x="11" y="0"/>
                    <a:pt x="4" y="8"/>
                    <a:pt x="4" y="16"/>
                  </a:cubicBezTo>
                  <a:cubicBezTo>
                    <a:pt x="4" y="23"/>
                    <a:pt x="8" y="28"/>
                    <a:pt x="14" y="31"/>
                  </a:cubicBezTo>
                  <a:cubicBezTo>
                    <a:pt x="6" y="34"/>
                    <a:pt x="0" y="41"/>
                    <a:pt x="0" y="50"/>
                  </a:cubicBezTo>
                  <a:cubicBezTo>
                    <a:pt x="0" y="76"/>
                    <a:pt x="0" y="76"/>
                    <a:pt x="0" y="76"/>
                  </a:cubicBezTo>
                  <a:cubicBezTo>
                    <a:pt x="41" y="76"/>
                    <a:pt x="41" y="76"/>
                    <a:pt x="41" y="76"/>
                  </a:cubicBezTo>
                  <a:cubicBezTo>
                    <a:pt x="41" y="50"/>
                    <a:pt x="41" y="50"/>
                    <a:pt x="41" y="50"/>
                  </a:cubicBezTo>
                  <a:cubicBezTo>
                    <a:pt x="41" y="41"/>
                    <a:pt x="35" y="34"/>
                    <a:pt x="27" y="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5" name="Freeform 56">
              <a:extLst>
                <a:ext uri="{FF2B5EF4-FFF2-40B4-BE49-F238E27FC236}">
                  <a16:creationId xmlns:a16="http://schemas.microsoft.com/office/drawing/2014/main" xmlns="" id="{AA1B81B9-B990-406C-9647-D452C795C2C6}"/>
                </a:ext>
              </a:extLst>
            </p:cNvPr>
            <p:cNvSpPr>
              <a:spLocks/>
            </p:cNvSpPr>
            <p:nvPr/>
          </p:nvSpPr>
          <p:spPr bwMode="auto">
            <a:xfrm>
              <a:off x="3407716" y="4021253"/>
              <a:ext cx="131945" cy="251257"/>
            </a:xfrm>
            <a:custGeom>
              <a:avLst/>
              <a:gdLst>
                <a:gd name="T0" fmla="*/ 27 w 40"/>
                <a:gd name="T1" fmla="*/ 31 h 76"/>
                <a:gd name="T2" fmla="*/ 36 w 40"/>
                <a:gd name="T3" fmla="*/ 16 h 76"/>
                <a:gd name="T4" fmla="*/ 20 w 40"/>
                <a:gd name="T5" fmla="*/ 0 h 76"/>
                <a:gd name="T6" fmla="*/ 4 w 40"/>
                <a:gd name="T7" fmla="*/ 16 h 76"/>
                <a:gd name="T8" fmla="*/ 13 w 40"/>
                <a:gd name="T9" fmla="*/ 31 h 76"/>
                <a:gd name="T10" fmla="*/ 0 w 40"/>
                <a:gd name="T11" fmla="*/ 50 h 76"/>
                <a:gd name="T12" fmla="*/ 0 w 40"/>
                <a:gd name="T13" fmla="*/ 76 h 76"/>
                <a:gd name="T14" fmla="*/ 40 w 40"/>
                <a:gd name="T15" fmla="*/ 76 h 76"/>
                <a:gd name="T16" fmla="*/ 40 w 40"/>
                <a:gd name="T17" fmla="*/ 50 h 76"/>
                <a:gd name="T18" fmla="*/ 27 w 40"/>
                <a:gd name="T19" fmla="*/ 3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76">
                  <a:moveTo>
                    <a:pt x="27" y="31"/>
                  </a:moveTo>
                  <a:cubicBezTo>
                    <a:pt x="32" y="28"/>
                    <a:pt x="36" y="23"/>
                    <a:pt x="36" y="16"/>
                  </a:cubicBezTo>
                  <a:cubicBezTo>
                    <a:pt x="36" y="8"/>
                    <a:pt x="29" y="0"/>
                    <a:pt x="20" y="0"/>
                  </a:cubicBezTo>
                  <a:cubicBezTo>
                    <a:pt x="11" y="0"/>
                    <a:pt x="4" y="8"/>
                    <a:pt x="4" y="16"/>
                  </a:cubicBezTo>
                  <a:cubicBezTo>
                    <a:pt x="4" y="23"/>
                    <a:pt x="8" y="28"/>
                    <a:pt x="13" y="31"/>
                  </a:cubicBezTo>
                  <a:cubicBezTo>
                    <a:pt x="5" y="34"/>
                    <a:pt x="0" y="41"/>
                    <a:pt x="0" y="50"/>
                  </a:cubicBezTo>
                  <a:cubicBezTo>
                    <a:pt x="0" y="76"/>
                    <a:pt x="0" y="76"/>
                    <a:pt x="0" y="76"/>
                  </a:cubicBezTo>
                  <a:cubicBezTo>
                    <a:pt x="40" y="76"/>
                    <a:pt x="40" y="76"/>
                    <a:pt x="40" y="76"/>
                  </a:cubicBezTo>
                  <a:cubicBezTo>
                    <a:pt x="40" y="50"/>
                    <a:pt x="40" y="50"/>
                    <a:pt x="40" y="50"/>
                  </a:cubicBezTo>
                  <a:cubicBezTo>
                    <a:pt x="40" y="41"/>
                    <a:pt x="34" y="34"/>
                    <a:pt x="27" y="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6" name="Freeform 57">
              <a:extLst>
                <a:ext uri="{FF2B5EF4-FFF2-40B4-BE49-F238E27FC236}">
                  <a16:creationId xmlns:a16="http://schemas.microsoft.com/office/drawing/2014/main" xmlns="" id="{C365F32C-D6C9-486A-9847-8BF5FF096A74}"/>
                </a:ext>
              </a:extLst>
            </p:cNvPr>
            <p:cNvSpPr>
              <a:spLocks/>
            </p:cNvSpPr>
            <p:nvPr/>
          </p:nvSpPr>
          <p:spPr bwMode="auto">
            <a:xfrm>
              <a:off x="3583175" y="4021253"/>
              <a:ext cx="134752" cy="251257"/>
            </a:xfrm>
            <a:custGeom>
              <a:avLst/>
              <a:gdLst>
                <a:gd name="T0" fmla="*/ 27 w 41"/>
                <a:gd name="T1" fmla="*/ 31 h 76"/>
                <a:gd name="T2" fmla="*/ 36 w 41"/>
                <a:gd name="T3" fmla="*/ 16 h 76"/>
                <a:gd name="T4" fmla="*/ 21 w 41"/>
                <a:gd name="T5" fmla="*/ 0 h 76"/>
                <a:gd name="T6" fmla="*/ 5 w 41"/>
                <a:gd name="T7" fmla="*/ 16 h 76"/>
                <a:gd name="T8" fmla="*/ 14 w 41"/>
                <a:gd name="T9" fmla="*/ 31 h 76"/>
                <a:gd name="T10" fmla="*/ 0 w 41"/>
                <a:gd name="T11" fmla="*/ 50 h 76"/>
                <a:gd name="T12" fmla="*/ 0 w 41"/>
                <a:gd name="T13" fmla="*/ 76 h 76"/>
                <a:gd name="T14" fmla="*/ 41 w 41"/>
                <a:gd name="T15" fmla="*/ 76 h 76"/>
                <a:gd name="T16" fmla="*/ 41 w 41"/>
                <a:gd name="T17" fmla="*/ 50 h 76"/>
                <a:gd name="T18" fmla="*/ 27 w 41"/>
                <a:gd name="T19" fmla="*/ 3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76">
                  <a:moveTo>
                    <a:pt x="27" y="31"/>
                  </a:moveTo>
                  <a:cubicBezTo>
                    <a:pt x="33" y="28"/>
                    <a:pt x="36" y="23"/>
                    <a:pt x="36" y="16"/>
                  </a:cubicBezTo>
                  <a:cubicBezTo>
                    <a:pt x="36" y="8"/>
                    <a:pt x="29" y="0"/>
                    <a:pt x="21" y="0"/>
                  </a:cubicBezTo>
                  <a:cubicBezTo>
                    <a:pt x="12" y="0"/>
                    <a:pt x="5" y="8"/>
                    <a:pt x="5" y="16"/>
                  </a:cubicBezTo>
                  <a:cubicBezTo>
                    <a:pt x="5" y="23"/>
                    <a:pt x="8" y="28"/>
                    <a:pt x="14" y="31"/>
                  </a:cubicBezTo>
                  <a:cubicBezTo>
                    <a:pt x="6" y="34"/>
                    <a:pt x="0" y="41"/>
                    <a:pt x="0" y="50"/>
                  </a:cubicBezTo>
                  <a:cubicBezTo>
                    <a:pt x="0" y="76"/>
                    <a:pt x="0" y="76"/>
                    <a:pt x="0" y="76"/>
                  </a:cubicBezTo>
                  <a:cubicBezTo>
                    <a:pt x="41" y="76"/>
                    <a:pt x="41" y="76"/>
                    <a:pt x="41" y="76"/>
                  </a:cubicBezTo>
                  <a:cubicBezTo>
                    <a:pt x="41" y="50"/>
                    <a:pt x="41" y="50"/>
                    <a:pt x="41" y="50"/>
                  </a:cubicBezTo>
                  <a:cubicBezTo>
                    <a:pt x="41" y="41"/>
                    <a:pt x="35" y="34"/>
                    <a:pt x="27" y="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grpSp>
      <p:sp>
        <p:nvSpPr>
          <p:cNvPr id="27" name="TextBox 26">
            <a:extLst>
              <a:ext uri="{FF2B5EF4-FFF2-40B4-BE49-F238E27FC236}">
                <a16:creationId xmlns:a16="http://schemas.microsoft.com/office/drawing/2014/main" xmlns="" id="{F5C747A3-D227-4C78-82FD-0B6FF6C92230}"/>
              </a:ext>
            </a:extLst>
          </p:cNvPr>
          <p:cNvSpPr txBox="1"/>
          <p:nvPr/>
        </p:nvSpPr>
        <p:spPr>
          <a:xfrm>
            <a:off x="5486403" y="3505202"/>
            <a:ext cx="1998847" cy="346249"/>
          </a:xfrm>
          <a:prstGeom prst="rect">
            <a:avLst/>
          </a:prstGeom>
          <a:noFill/>
        </p:spPr>
        <p:txBody>
          <a:bodyPr wrap="square" lIns="0" tIns="0" rIns="0" bIns="0" rtlCol="0">
            <a:spAutoFit/>
          </a:bodyPr>
          <a:lstStyle/>
          <a:p>
            <a:pPr fontAlgn="b">
              <a:spcAft>
                <a:spcPts val="300"/>
              </a:spcAft>
            </a:pPr>
            <a:r>
              <a:rPr lang="en-US" sz="1000" dirty="0">
                <a:latin typeface="Century Gothic" panose="020B0502020202020204" pitchFamily="34" charset="0"/>
              </a:rPr>
              <a:t>Trained Resources on</a:t>
            </a:r>
          </a:p>
          <a:p>
            <a:pPr fontAlgn="b">
              <a:spcAft>
                <a:spcPts val="300"/>
              </a:spcAft>
            </a:pPr>
            <a:r>
              <a:rPr lang="en-US" sz="1000" dirty="0">
                <a:latin typeface="Century Gothic" panose="020B0502020202020204" pitchFamily="34" charset="0"/>
              </a:rPr>
              <a:t>SAP Analytics Cloud (SAC) </a:t>
            </a:r>
          </a:p>
        </p:txBody>
      </p:sp>
      <p:sp>
        <p:nvSpPr>
          <p:cNvPr id="28" name="Content Placeholder 4">
            <a:extLst>
              <a:ext uri="{FF2B5EF4-FFF2-40B4-BE49-F238E27FC236}">
                <a16:creationId xmlns:a16="http://schemas.microsoft.com/office/drawing/2014/main" xmlns="" id="{BEA372D5-6067-43F2-A96B-C7C3B067EE5C}"/>
              </a:ext>
            </a:extLst>
          </p:cNvPr>
          <p:cNvSpPr txBox="1">
            <a:spLocks/>
          </p:cNvSpPr>
          <p:nvPr/>
        </p:nvSpPr>
        <p:spPr>
          <a:xfrm>
            <a:off x="6477002" y="2819402"/>
            <a:ext cx="610745" cy="430887"/>
          </a:xfrm>
          <a:prstGeom prst="rect">
            <a:avLst/>
          </a:prstGeom>
        </p:spPr>
        <p:txBody>
          <a:bodyPr vert="horz" wrap="none" lIns="0" tIns="0" rIns="0" bIns="0" rtlCol="0" anchor="ctr" anchorCtr="0">
            <a:spAutoFit/>
          </a:bodyPr>
          <a:lstStyle>
            <a:lvl1pPr marL="0" indent="0" algn="l" rtl="0" eaLnBrk="1" fontAlgn="base" hangingPunct="1">
              <a:spcBef>
                <a:spcPts val="1200"/>
              </a:spcBef>
              <a:spcAft>
                <a:spcPct val="0"/>
              </a:spcAft>
              <a:buSzPct val="80000"/>
              <a:buFontTx/>
              <a:buNone/>
              <a:defRPr sz="2400" b="0" i="0" kern="1200">
                <a:solidFill>
                  <a:schemeClr val="accent1"/>
                </a:solidFill>
                <a:latin typeface="+mn-lt"/>
                <a:ea typeface="Arial" pitchFamily="-105" charset="-52"/>
                <a:cs typeface="Arial" pitchFamily="34" charset="0"/>
              </a:defRPr>
            </a:lvl1pPr>
            <a:lvl2pPr marL="228600" indent="-230400" algn="l" rtl="0" eaLnBrk="1" fontAlgn="base" hangingPunct="1">
              <a:spcBef>
                <a:spcPts val="624"/>
              </a:spcBef>
              <a:spcAft>
                <a:spcPct val="0"/>
              </a:spcAft>
              <a:buSzPct val="80000"/>
              <a:buFont typeface="Arial"/>
              <a:buChar char="•"/>
              <a:defRPr sz="2000" kern="1200">
                <a:solidFill>
                  <a:schemeClr val="tx1"/>
                </a:solidFill>
                <a:latin typeface="+mn-lt"/>
                <a:ea typeface="Arial" pitchFamily="-105" charset="-52"/>
                <a:cs typeface="Arial" pitchFamily="34" charset="0"/>
              </a:defRPr>
            </a:lvl2pPr>
            <a:lvl3pPr marL="457200" indent="-230400" algn="l" rtl="0" eaLnBrk="1" fontAlgn="base" hangingPunct="1">
              <a:spcBef>
                <a:spcPts val="576"/>
              </a:spcBef>
              <a:spcAft>
                <a:spcPct val="0"/>
              </a:spcAft>
              <a:buSzPct val="80000"/>
              <a:buFont typeface="Lucida Grande"/>
              <a:buChar char="-"/>
              <a:defRPr sz="2000" kern="1200">
                <a:solidFill>
                  <a:schemeClr val="tx1"/>
                </a:solidFill>
                <a:latin typeface="+mn-lt"/>
                <a:ea typeface="Arial" pitchFamily="-105" charset="-52"/>
                <a:cs typeface="Arial" pitchFamily="34" charset="0"/>
              </a:defRPr>
            </a:lvl3pPr>
            <a:lvl4pPr marL="685800" indent="-226800" algn="l" rtl="0" eaLnBrk="1" fontAlgn="base" hangingPunct="1">
              <a:spcBef>
                <a:spcPts val="528"/>
              </a:spcBef>
              <a:spcAft>
                <a:spcPct val="0"/>
              </a:spcAft>
              <a:buSzPct val="80000"/>
              <a:buFont typeface="Arial"/>
              <a:buChar char="•"/>
              <a:defRPr sz="1800" kern="1200">
                <a:solidFill>
                  <a:schemeClr val="tx1"/>
                </a:solidFill>
                <a:latin typeface="+mn-lt"/>
                <a:ea typeface="Arial" pitchFamily="-105" charset="-52"/>
                <a:cs typeface="Arial" pitchFamily="34" charset="0"/>
              </a:defRPr>
            </a:lvl4pPr>
            <a:lvl5pPr marL="914400" indent="-230400" algn="l" rtl="0" eaLnBrk="1" fontAlgn="base" hangingPunct="1">
              <a:spcBef>
                <a:spcPts val="480"/>
              </a:spcBef>
              <a:spcAft>
                <a:spcPct val="0"/>
              </a:spcAft>
              <a:buSzPct val="80000"/>
              <a:buFont typeface="Lucida Grande"/>
              <a:buChar char="-"/>
              <a:defRPr sz="1600" kern="1200">
                <a:solidFill>
                  <a:schemeClr val="tx1"/>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0"/>
              </a:spcBef>
              <a:buFont typeface="Arial"/>
              <a:buNone/>
            </a:pPr>
            <a:r>
              <a:rPr lang="en-US" sz="2800" b="1" dirty="0">
                <a:solidFill>
                  <a:schemeClr val="accent2"/>
                </a:solidFill>
                <a:latin typeface="Arial"/>
              </a:rPr>
              <a:t>10+</a:t>
            </a:r>
            <a:endParaRPr lang="en-US" sz="1400" dirty="0">
              <a:solidFill>
                <a:schemeClr val="accent2"/>
              </a:solidFill>
              <a:latin typeface="Arial"/>
            </a:endParaRPr>
          </a:p>
        </p:txBody>
      </p:sp>
      <p:pic>
        <p:nvPicPr>
          <p:cNvPr id="29" name="Picture 28">
            <a:extLst>
              <a:ext uri="{FF2B5EF4-FFF2-40B4-BE49-F238E27FC236}">
                <a16:creationId xmlns:a16="http://schemas.microsoft.com/office/drawing/2014/main" xmlns="" id="{749D0425-777A-474E-AFE8-79FE7B612408}"/>
              </a:ext>
            </a:extLst>
          </p:cNvPr>
          <p:cNvPicPr>
            <a:picLocks noChangeAspect="1"/>
          </p:cNvPicPr>
          <p:nvPr/>
        </p:nvPicPr>
        <p:blipFill>
          <a:blip r:embed="rId7" cstate="print"/>
          <a:stretch>
            <a:fillRect/>
          </a:stretch>
        </p:blipFill>
        <p:spPr>
          <a:xfrm>
            <a:off x="2530189" y="5437588"/>
            <a:ext cx="676275" cy="723900"/>
          </a:xfrm>
          <a:prstGeom prst="rect">
            <a:avLst/>
          </a:prstGeom>
        </p:spPr>
      </p:pic>
      <p:grpSp>
        <p:nvGrpSpPr>
          <p:cNvPr id="30" name="Group 29">
            <a:extLst>
              <a:ext uri="{FF2B5EF4-FFF2-40B4-BE49-F238E27FC236}">
                <a16:creationId xmlns:a16="http://schemas.microsoft.com/office/drawing/2014/main" xmlns="" id="{1AEDBEFA-A094-4685-8227-191A2A8BBBE1}"/>
              </a:ext>
            </a:extLst>
          </p:cNvPr>
          <p:cNvGrpSpPr/>
          <p:nvPr/>
        </p:nvGrpSpPr>
        <p:grpSpPr>
          <a:xfrm>
            <a:off x="3098914" y="5682549"/>
            <a:ext cx="2459300" cy="540276"/>
            <a:chOff x="1357749" y="4418954"/>
            <a:chExt cx="2331933" cy="540276"/>
          </a:xfrm>
        </p:grpSpPr>
        <p:sp>
          <p:nvSpPr>
            <p:cNvPr id="31" name="Content Placeholder 4">
              <a:extLst>
                <a:ext uri="{FF2B5EF4-FFF2-40B4-BE49-F238E27FC236}">
                  <a16:creationId xmlns:a16="http://schemas.microsoft.com/office/drawing/2014/main" xmlns="" id="{F6FDE699-A86C-4AD6-9E81-52F05EE1B1B8}"/>
                </a:ext>
              </a:extLst>
            </p:cNvPr>
            <p:cNvSpPr txBox="1">
              <a:spLocks/>
            </p:cNvSpPr>
            <p:nvPr/>
          </p:nvSpPr>
          <p:spPr>
            <a:xfrm>
              <a:off x="1442776" y="4418954"/>
              <a:ext cx="189999" cy="430887"/>
            </a:xfrm>
            <a:prstGeom prst="rect">
              <a:avLst/>
            </a:prstGeom>
          </p:spPr>
          <p:txBody>
            <a:bodyPr vert="horz" wrap="none" lIns="0" tIns="0" rIns="0" bIns="0" rtlCol="0" anchor="ctr" anchorCtr="0">
              <a:spAutoFit/>
            </a:bodyPr>
            <a:lstStyle>
              <a:lvl1pPr marL="0" indent="0" algn="l" rtl="0" eaLnBrk="1" fontAlgn="base" hangingPunct="1">
                <a:spcBef>
                  <a:spcPts val="1200"/>
                </a:spcBef>
                <a:spcAft>
                  <a:spcPct val="0"/>
                </a:spcAft>
                <a:buSzPct val="80000"/>
                <a:buFontTx/>
                <a:buNone/>
                <a:defRPr sz="2400" b="0" i="0" kern="1200">
                  <a:solidFill>
                    <a:schemeClr val="accent1"/>
                  </a:solidFill>
                  <a:latin typeface="+mn-lt"/>
                  <a:ea typeface="Arial" pitchFamily="-105" charset="-52"/>
                  <a:cs typeface="Arial" pitchFamily="34" charset="0"/>
                </a:defRPr>
              </a:lvl1pPr>
              <a:lvl2pPr marL="228600" indent="-230400" algn="l" rtl="0" eaLnBrk="1" fontAlgn="base" hangingPunct="1">
                <a:spcBef>
                  <a:spcPts val="624"/>
                </a:spcBef>
                <a:spcAft>
                  <a:spcPct val="0"/>
                </a:spcAft>
                <a:buSzPct val="80000"/>
                <a:buFont typeface="Arial"/>
                <a:buChar char="•"/>
                <a:defRPr sz="2000" kern="1200">
                  <a:solidFill>
                    <a:schemeClr val="tx1"/>
                  </a:solidFill>
                  <a:latin typeface="+mn-lt"/>
                  <a:ea typeface="Arial" pitchFamily="-105" charset="-52"/>
                  <a:cs typeface="Arial" pitchFamily="34" charset="0"/>
                </a:defRPr>
              </a:lvl2pPr>
              <a:lvl3pPr marL="457200" indent="-230400" algn="l" rtl="0" eaLnBrk="1" fontAlgn="base" hangingPunct="1">
                <a:spcBef>
                  <a:spcPts val="576"/>
                </a:spcBef>
                <a:spcAft>
                  <a:spcPct val="0"/>
                </a:spcAft>
                <a:buSzPct val="80000"/>
                <a:buFont typeface="Lucida Grande"/>
                <a:buChar char="-"/>
                <a:defRPr sz="2000" kern="1200">
                  <a:solidFill>
                    <a:schemeClr val="tx1"/>
                  </a:solidFill>
                  <a:latin typeface="+mn-lt"/>
                  <a:ea typeface="Arial" pitchFamily="-105" charset="-52"/>
                  <a:cs typeface="Arial" pitchFamily="34" charset="0"/>
                </a:defRPr>
              </a:lvl3pPr>
              <a:lvl4pPr marL="685800" indent="-226800" algn="l" rtl="0" eaLnBrk="1" fontAlgn="base" hangingPunct="1">
                <a:spcBef>
                  <a:spcPts val="528"/>
                </a:spcBef>
                <a:spcAft>
                  <a:spcPct val="0"/>
                </a:spcAft>
                <a:buSzPct val="80000"/>
                <a:buFont typeface="Arial"/>
                <a:buChar char="•"/>
                <a:defRPr sz="1800" kern="1200">
                  <a:solidFill>
                    <a:schemeClr val="tx1"/>
                  </a:solidFill>
                  <a:latin typeface="+mn-lt"/>
                  <a:ea typeface="Arial" pitchFamily="-105" charset="-52"/>
                  <a:cs typeface="Arial" pitchFamily="34" charset="0"/>
                </a:defRPr>
              </a:lvl4pPr>
              <a:lvl5pPr marL="914400" indent="-230400" algn="l" rtl="0" eaLnBrk="1" fontAlgn="base" hangingPunct="1">
                <a:spcBef>
                  <a:spcPts val="480"/>
                </a:spcBef>
                <a:spcAft>
                  <a:spcPct val="0"/>
                </a:spcAft>
                <a:buSzPct val="80000"/>
                <a:buFont typeface="Lucida Grande"/>
                <a:buChar char="-"/>
                <a:defRPr sz="1600" kern="1200">
                  <a:solidFill>
                    <a:schemeClr val="tx1"/>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0"/>
                </a:spcBef>
                <a:buFont typeface="Arial"/>
                <a:buNone/>
              </a:pPr>
              <a:r>
                <a:rPr lang="en-US" sz="2800" b="1" dirty="0">
                  <a:solidFill>
                    <a:srgbClr val="008899"/>
                  </a:solidFill>
                  <a:latin typeface="Century Gothic" panose="020B0502020202020204" pitchFamily="34" charset="0"/>
                </a:rPr>
                <a:t>5</a:t>
              </a:r>
              <a:endParaRPr lang="en-US" sz="1800" dirty="0">
                <a:solidFill>
                  <a:srgbClr val="008899"/>
                </a:solidFill>
                <a:latin typeface="Century Gothic" panose="020B0502020202020204" pitchFamily="34" charset="0"/>
              </a:endParaRPr>
            </a:p>
          </p:txBody>
        </p:sp>
        <p:sp>
          <p:nvSpPr>
            <p:cNvPr id="32" name="Rectangle 31">
              <a:extLst>
                <a:ext uri="{FF2B5EF4-FFF2-40B4-BE49-F238E27FC236}">
                  <a16:creationId xmlns:a16="http://schemas.microsoft.com/office/drawing/2014/main" xmlns="" id="{F4B3A24F-6FEC-4028-A4AB-0F504706634D}"/>
                </a:ext>
              </a:extLst>
            </p:cNvPr>
            <p:cNvSpPr/>
            <p:nvPr/>
          </p:nvSpPr>
          <p:spPr>
            <a:xfrm>
              <a:off x="1357749" y="4543732"/>
              <a:ext cx="2331933" cy="415498"/>
            </a:xfrm>
            <a:prstGeom prst="rect">
              <a:avLst/>
            </a:prstGeom>
          </p:spPr>
          <p:txBody>
            <a:bodyPr wrap="square" lIns="0" rIns="0">
              <a:spAutoFit/>
            </a:bodyPr>
            <a:lstStyle/>
            <a:p>
              <a:pPr marL="0" lvl="1"/>
              <a:r>
                <a:rPr lang="en-US" sz="1000" dirty="0">
                  <a:latin typeface="Century Gothic" panose="020B0502020202020204" pitchFamily="34" charset="0"/>
                </a:rPr>
                <a:t>         Offices and operations</a:t>
              </a:r>
            </a:p>
            <a:p>
              <a:pPr marL="0" lvl="1"/>
              <a:r>
                <a:rPr lang="en-US" sz="1000" dirty="0">
                  <a:latin typeface="Century Gothic" panose="020B0502020202020204" pitchFamily="34" charset="0"/>
                </a:rPr>
                <a:t>          from which Lorhan serves clients </a:t>
              </a:r>
            </a:p>
          </p:txBody>
        </p:sp>
      </p:grpSp>
      <p:sp>
        <p:nvSpPr>
          <p:cNvPr id="33" name="Date Placeholder 1">
            <a:extLst>
              <a:ext uri="{FF2B5EF4-FFF2-40B4-BE49-F238E27FC236}">
                <a16:creationId xmlns:a16="http://schemas.microsoft.com/office/drawing/2014/main" xmlns="" id="{C08DE885-A7A8-48FD-8002-10D0250DBE15}"/>
              </a:ext>
            </a:extLst>
          </p:cNvPr>
          <p:cNvSpPr>
            <a:spLocks noGrp="1"/>
          </p:cNvSpPr>
          <p:nvPr>
            <p:ph type="dt" sz="half" idx="10"/>
          </p:nvPr>
        </p:nvSpPr>
        <p:spPr>
          <a:xfrm>
            <a:off x="6032859" y="6561026"/>
            <a:ext cx="1057623" cy="226713"/>
          </a:xfrm>
        </p:spPr>
        <p:txBody>
          <a:bodyPr/>
          <a:lstStyle/>
          <a:p>
            <a:fld id="{5850A0A0-C73B-49E3-9241-224CD8353CA1}" type="datetime1">
              <a:rPr lang="en-IN" smtClean="0"/>
              <a:pPr/>
              <a:t>27-09-2019</a:t>
            </a:fld>
            <a:endParaRPr lang="en-IN" dirty="0"/>
          </a:p>
        </p:txBody>
      </p:sp>
      <p:sp>
        <p:nvSpPr>
          <p:cNvPr id="34" name="Footer Placeholder 2">
            <a:extLst>
              <a:ext uri="{FF2B5EF4-FFF2-40B4-BE49-F238E27FC236}">
                <a16:creationId xmlns:a16="http://schemas.microsoft.com/office/drawing/2014/main" xmlns="" id="{86D0AF07-8F9D-41F9-A446-7241FA19075E}"/>
              </a:ext>
            </a:extLst>
          </p:cNvPr>
          <p:cNvSpPr>
            <a:spLocks noGrp="1"/>
          </p:cNvSpPr>
          <p:nvPr>
            <p:ph type="ftr" sz="quarter" idx="11"/>
          </p:nvPr>
        </p:nvSpPr>
        <p:spPr>
          <a:xfrm>
            <a:off x="7375241" y="6561026"/>
            <a:ext cx="3740727" cy="226713"/>
          </a:xfrm>
        </p:spPr>
        <p:txBody>
          <a:bodyPr/>
          <a:lstStyle/>
          <a:p>
            <a:r>
              <a:rPr lang="en-US"/>
              <a:t>Confidential © Lorhan IT Services 2019</a:t>
            </a:r>
            <a:endParaRPr lang="en-IN" dirty="0"/>
          </a:p>
        </p:txBody>
      </p:sp>
      <p:sp>
        <p:nvSpPr>
          <p:cNvPr id="35" name="Slide Number Placeholder 29">
            <a:extLst>
              <a:ext uri="{FF2B5EF4-FFF2-40B4-BE49-F238E27FC236}">
                <a16:creationId xmlns:a16="http://schemas.microsoft.com/office/drawing/2014/main" xmlns="" id="{0E3E4016-59E6-4846-8381-AB89D33BCD3D}"/>
              </a:ext>
            </a:extLst>
          </p:cNvPr>
          <p:cNvSpPr>
            <a:spLocks noGrp="1"/>
          </p:cNvSpPr>
          <p:nvPr>
            <p:ph type="sldNum" sz="quarter" idx="12"/>
          </p:nvPr>
        </p:nvSpPr>
        <p:spPr>
          <a:xfrm>
            <a:off x="11211719" y="6561026"/>
            <a:ext cx="656700" cy="226713"/>
          </a:xfrm>
          <a:prstGeom prst="rect">
            <a:avLst/>
          </a:prstGeom>
        </p:spPr>
        <p:txBody>
          <a:bodyPr/>
          <a:lstStyle/>
          <a:p>
            <a:fld id="{C136B7D2-B98C-44FD-8D04-7EC62A564975}" type="slidenum">
              <a:rPr lang="en-US" smtClean="0"/>
              <a:pPr/>
              <a:t>8</a:t>
            </a:fld>
            <a:endParaRPr lang="en-US" dirty="0"/>
          </a:p>
        </p:txBody>
      </p:sp>
      <p:pic>
        <p:nvPicPr>
          <p:cNvPr id="36" name="Picture 2"/>
          <p:cNvPicPr>
            <a:picLocks noChangeAspect="1" noChangeArrowheads="1"/>
          </p:cNvPicPr>
          <p:nvPr/>
        </p:nvPicPr>
        <p:blipFill>
          <a:blip r:embed="rId8" cstate="print"/>
          <a:srcRect/>
          <a:stretch>
            <a:fillRect/>
          </a:stretch>
        </p:blipFill>
        <p:spPr bwMode="auto">
          <a:xfrm>
            <a:off x="8305800" y="2"/>
            <a:ext cx="838200" cy="489969"/>
          </a:xfrm>
          <a:prstGeom prst="rect">
            <a:avLst/>
          </a:prstGeom>
          <a:noFill/>
          <a:ln w="9525">
            <a:noFill/>
            <a:miter lim="800000"/>
            <a:headEnd/>
            <a:tailEnd/>
          </a:ln>
          <a:effectLst/>
        </p:spPr>
      </p:pic>
      <p:pic>
        <p:nvPicPr>
          <p:cNvPr id="37" name="Picture 36">
            <a:extLst>
              <a:ext uri="{FF2B5EF4-FFF2-40B4-BE49-F238E27FC236}">
                <a16:creationId xmlns="" xmlns:a16="http://schemas.microsoft.com/office/drawing/2014/main" id="{778A35EE-1CA6-4FE4-A10E-76EF16604DC6}"/>
              </a:ext>
            </a:extLst>
          </p:cNvPr>
          <p:cNvPicPr>
            <a:picLocks noChangeAspect="1"/>
          </p:cNvPicPr>
          <p:nvPr/>
        </p:nvPicPr>
        <p:blipFill>
          <a:blip r:embed="rId9" cstate="print"/>
          <a:stretch>
            <a:fillRect/>
          </a:stretch>
        </p:blipFill>
        <p:spPr>
          <a:xfrm>
            <a:off x="3" y="0"/>
            <a:ext cx="1600199" cy="5334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397" y="838201"/>
            <a:ext cx="8991603" cy="5545346"/>
            <a:chOff x="2218764" y="1979894"/>
            <a:chExt cx="8785415" cy="4787236"/>
          </a:xfrm>
        </p:grpSpPr>
        <p:sp>
          <p:nvSpPr>
            <p:cNvPr id="3" name="Pentagon 2"/>
            <p:cNvSpPr/>
            <p:nvPr/>
          </p:nvSpPr>
          <p:spPr>
            <a:xfrm rot="10800000">
              <a:off x="2218764" y="1998640"/>
              <a:ext cx="1932561" cy="4718601"/>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latin typeface="Century Gothic" panose="020B0502020202020204" pitchFamily="34" charset="0"/>
              </a:endParaRPr>
            </a:p>
          </p:txBody>
        </p:sp>
        <p:grpSp>
          <p:nvGrpSpPr>
            <p:cNvPr id="4" name="Group 51"/>
            <p:cNvGrpSpPr>
              <a:grpSpLocks/>
            </p:cNvGrpSpPr>
            <p:nvPr/>
          </p:nvGrpSpPr>
          <p:grpSpPr bwMode="auto">
            <a:xfrm>
              <a:off x="2861267" y="1979894"/>
              <a:ext cx="8142912" cy="4787236"/>
              <a:chOff x="1821477" y="1159932"/>
              <a:chExt cx="7517256" cy="4787236"/>
            </a:xfrm>
          </p:grpSpPr>
          <p:sp>
            <p:nvSpPr>
              <p:cNvPr id="5" name="Rectangle 4"/>
              <p:cNvSpPr/>
              <p:nvPr/>
            </p:nvSpPr>
            <p:spPr bwMode="gray">
              <a:xfrm>
                <a:off x="8271933" y="1159932"/>
                <a:ext cx="1066800" cy="4737352"/>
              </a:xfrm>
              <a:prstGeom prst="rect">
                <a:avLst/>
              </a:prstGeom>
              <a:solidFill>
                <a:schemeClr val="bg2">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Ins="240041" anchor="b"/>
              <a:lstStyle/>
              <a:p>
                <a:pPr algn="ctr" defTabSz="599914">
                  <a:defRPr/>
                </a:pPr>
                <a:r>
                  <a:rPr lang="en-US" sz="1632" b="1" dirty="0">
                    <a:solidFill>
                      <a:srgbClr val="FFFFFF"/>
                    </a:solidFill>
                    <a:latin typeface="Century Gothic" panose="020B0502020202020204" pitchFamily="34" charset="0"/>
                    <a:cs typeface="Arial" pitchFamily="34" charset="0"/>
                  </a:rPr>
                  <a:t>Global Delivery Model and</a:t>
                </a:r>
              </a:p>
              <a:p>
                <a:pPr algn="ctr" defTabSz="599914">
                  <a:defRPr/>
                </a:pPr>
                <a:r>
                  <a:rPr lang="en-US" sz="1632" b="1" dirty="0">
                    <a:solidFill>
                      <a:srgbClr val="FFFFFF"/>
                    </a:solidFill>
                    <a:latin typeface="Century Gothic" panose="020B0502020202020204" pitchFamily="34" charset="0"/>
                    <a:cs typeface="Arial" pitchFamily="34" charset="0"/>
                  </a:rPr>
                  <a:t> SAP Lifecycle Management tools </a:t>
                </a:r>
              </a:p>
            </p:txBody>
          </p:sp>
          <p:grpSp>
            <p:nvGrpSpPr>
              <p:cNvPr id="6" name="Group 42"/>
              <p:cNvGrpSpPr/>
              <p:nvPr/>
            </p:nvGrpSpPr>
            <p:grpSpPr bwMode="gray">
              <a:xfrm>
                <a:off x="1821477" y="2147180"/>
                <a:ext cx="1078125" cy="2870892"/>
                <a:chOff x="1821477" y="2109080"/>
                <a:chExt cx="1078125" cy="2870892"/>
              </a:xfrm>
              <a:solidFill>
                <a:schemeClr val="bg1">
                  <a:lumMod val="50000"/>
                </a:schemeClr>
              </a:solidFill>
            </p:grpSpPr>
            <p:sp>
              <p:nvSpPr>
                <p:cNvPr id="19" name="Rectangle 18"/>
                <p:cNvSpPr/>
                <p:nvPr/>
              </p:nvSpPr>
              <p:spPr bwMode="gray">
                <a:xfrm>
                  <a:off x="1821477" y="2109080"/>
                  <a:ext cx="1066800" cy="574852"/>
                </a:xfrm>
                <a:prstGeom prst="rect">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99914">
                    <a:defRPr/>
                  </a:pPr>
                  <a:r>
                    <a:rPr lang="en-US" sz="1632" b="1" dirty="0">
                      <a:solidFill>
                        <a:schemeClr val="bg1"/>
                      </a:solidFill>
                      <a:latin typeface="Century Gothic" panose="020B0502020202020204" pitchFamily="34" charset="0"/>
                      <a:cs typeface="Arial" pitchFamily="34" charset="0"/>
                    </a:rPr>
                    <a:t>Plan</a:t>
                  </a:r>
                </a:p>
              </p:txBody>
            </p:sp>
            <p:sp>
              <p:nvSpPr>
                <p:cNvPr id="20" name="Rectangle 19"/>
                <p:cNvSpPr/>
                <p:nvPr/>
              </p:nvSpPr>
              <p:spPr bwMode="gray">
                <a:xfrm>
                  <a:off x="1821477" y="2871080"/>
                  <a:ext cx="1066800" cy="574853"/>
                </a:xfrm>
                <a:prstGeom prst="rect">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99914">
                    <a:defRPr/>
                  </a:pPr>
                  <a:r>
                    <a:rPr lang="en-US" sz="1632" b="1" dirty="0">
                      <a:solidFill>
                        <a:schemeClr val="bg1"/>
                      </a:solidFill>
                      <a:latin typeface="Century Gothic" panose="020B0502020202020204" pitchFamily="34" charset="0"/>
                      <a:cs typeface="Arial" pitchFamily="34" charset="0"/>
                    </a:rPr>
                    <a:t>Build</a:t>
                  </a:r>
                </a:p>
              </p:txBody>
            </p:sp>
            <p:sp>
              <p:nvSpPr>
                <p:cNvPr id="21" name="Rectangle 20"/>
                <p:cNvSpPr/>
                <p:nvPr/>
              </p:nvSpPr>
              <p:spPr bwMode="gray">
                <a:xfrm>
                  <a:off x="1821477" y="3643115"/>
                  <a:ext cx="1066800" cy="574853"/>
                </a:xfrm>
                <a:prstGeom prst="rect">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99914">
                    <a:defRPr/>
                  </a:pPr>
                  <a:r>
                    <a:rPr lang="en-US" sz="1632" b="1" dirty="0">
                      <a:solidFill>
                        <a:schemeClr val="bg1"/>
                      </a:solidFill>
                      <a:latin typeface="Century Gothic" panose="020B0502020202020204" pitchFamily="34" charset="0"/>
                      <a:cs typeface="Arial" pitchFamily="34" charset="0"/>
                    </a:rPr>
                    <a:t>Manage</a:t>
                  </a:r>
                </a:p>
              </p:txBody>
            </p:sp>
            <p:sp>
              <p:nvSpPr>
                <p:cNvPr id="22" name="Rectangle 21"/>
                <p:cNvSpPr/>
                <p:nvPr/>
              </p:nvSpPr>
              <p:spPr bwMode="gray">
                <a:xfrm>
                  <a:off x="1832802" y="4405119"/>
                  <a:ext cx="1066800" cy="574853"/>
                </a:xfrm>
                <a:prstGeom prst="rect">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99914">
                    <a:defRPr/>
                  </a:pPr>
                  <a:r>
                    <a:rPr lang="en-US" sz="1632" b="1" dirty="0">
                      <a:solidFill>
                        <a:schemeClr val="bg1"/>
                      </a:solidFill>
                      <a:latin typeface="Century Gothic" panose="020B0502020202020204" pitchFamily="34" charset="0"/>
                      <a:cs typeface="Arial" pitchFamily="34" charset="0"/>
                    </a:rPr>
                    <a:t>Improve</a:t>
                  </a:r>
                </a:p>
              </p:txBody>
            </p:sp>
          </p:grpSp>
          <p:grpSp>
            <p:nvGrpSpPr>
              <p:cNvPr id="7" name="Group 50"/>
              <p:cNvGrpSpPr>
                <a:grpSpLocks/>
              </p:cNvGrpSpPr>
              <p:nvPr/>
            </p:nvGrpSpPr>
            <p:grpSpPr bwMode="auto">
              <a:xfrm>
                <a:off x="4394200" y="1182034"/>
                <a:ext cx="4224868" cy="4765134"/>
                <a:chOff x="4394200" y="1186024"/>
                <a:chExt cx="4224868" cy="4765134"/>
              </a:xfrm>
            </p:grpSpPr>
            <p:sp>
              <p:nvSpPr>
                <p:cNvPr id="14" name="Rectangle 13"/>
                <p:cNvSpPr/>
                <p:nvPr/>
              </p:nvSpPr>
              <p:spPr bwMode="gray">
                <a:xfrm>
                  <a:off x="4394200" y="1186024"/>
                  <a:ext cx="4224867" cy="841249"/>
                </a:xfrm>
                <a:prstGeom prst="rect">
                  <a:avLst/>
                </a:prstGeom>
                <a:solidFill>
                  <a:srgbClr val="F2F2F2"/>
                </a:solidFill>
                <a:ln>
                  <a:noFill/>
                </a:ln>
                <a:scene3d>
                  <a:camera prst="orthographicFront"/>
                  <a:lightRig rig="threePt" dir="t"/>
                </a:scene3d>
                <a:sp3d>
                  <a:bevelT/>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marL="377085" indent="-220834" defTabSz="599914">
                    <a:spcAft>
                      <a:spcPts val="393"/>
                    </a:spcAft>
                    <a:buClr>
                      <a:srgbClr val="000000">
                        <a:lumMod val="75000"/>
                        <a:lumOff val="25000"/>
                      </a:srgbClr>
                    </a:buClr>
                    <a:buFont typeface="Arial" pitchFamily="34" charset="0"/>
                    <a:buChar char="•"/>
                    <a:defRPr/>
                  </a:pPr>
                  <a:r>
                    <a:rPr lang="en-US" sz="1200" dirty="0" smtClean="0">
                      <a:solidFill>
                        <a:schemeClr val="tx1"/>
                      </a:solidFill>
                      <a:latin typeface="Century Gothic" panose="020B0502020202020204" pitchFamily="34" charset="0"/>
                      <a:cs typeface="Arial" pitchFamily="34" charset="0"/>
                    </a:rPr>
                    <a:t>Solution architecting</a:t>
                  </a:r>
                </a:p>
                <a:p>
                  <a:pPr marL="377085" indent="-220834" defTabSz="599914">
                    <a:spcAft>
                      <a:spcPts val="393"/>
                    </a:spcAft>
                    <a:buClr>
                      <a:srgbClr val="000000">
                        <a:lumMod val="75000"/>
                        <a:lumOff val="25000"/>
                      </a:srgbClr>
                    </a:buClr>
                    <a:buFont typeface="Arial" pitchFamily="34" charset="0"/>
                    <a:buChar char="•"/>
                    <a:defRPr/>
                  </a:pPr>
                  <a:r>
                    <a:rPr lang="en-US" sz="1200" dirty="0" smtClean="0">
                      <a:solidFill>
                        <a:srgbClr val="000000">
                          <a:hueOff val="0"/>
                          <a:satOff val="0"/>
                          <a:lumOff val="0"/>
                          <a:alphaOff val="0"/>
                        </a:srgbClr>
                      </a:solidFill>
                      <a:latin typeface="Century Gothic" panose="020B0502020202020204" pitchFamily="34" charset="0"/>
                      <a:cs typeface="Arial" pitchFamily="34" charset="0"/>
                    </a:rPr>
                    <a:t>Business </a:t>
                  </a:r>
                  <a:r>
                    <a:rPr lang="en-US" sz="1200" dirty="0">
                      <a:solidFill>
                        <a:srgbClr val="000000">
                          <a:hueOff val="0"/>
                          <a:satOff val="0"/>
                          <a:lumOff val="0"/>
                          <a:alphaOff val="0"/>
                        </a:srgbClr>
                      </a:solidFill>
                      <a:latin typeface="Century Gothic" panose="020B0502020202020204" pitchFamily="34" charset="0"/>
                      <a:cs typeface="Arial" pitchFamily="34" charset="0"/>
                    </a:rPr>
                    <a:t>transformation consulting</a:t>
                  </a:r>
                </a:p>
                <a:p>
                  <a:pPr marL="377085" indent="-220834" defTabSz="599914">
                    <a:spcAft>
                      <a:spcPts val="393"/>
                    </a:spcAft>
                    <a:buClr>
                      <a:srgbClr val="000000">
                        <a:lumMod val="75000"/>
                        <a:lumOff val="25000"/>
                      </a:srgbClr>
                    </a:buClr>
                    <a:buFont typeface="Arial" pitchFamily="34" charset="0"/>
                    <a:buChar char="•"/>
                    <a:defRPr/>
                  </a:pPr>
                  <a:r>
                    <a:rPr lang="en-US" sz="1200" dirty="0">
                      <a:solidFill>
                        <a:srgbClr val="000000">
                          <a:hueOff val="0"/>
                          <a:satOff val="0"/>
                          <a:lumOff val="0"/>
                          <a:alphaOff val="0"/>
                        </a:srgbClr>
                      </a:solidFill>
                      <a:latin typeface="Century Gothic" panose="020B0502020202020204" pitchFamily="34" charset="0"/>
                      <a:cs typeface="Arial" pitchFamily="34" charset="0"/>
                    </a:rPr>
                    <a:t>Industry benchmarks and Best Practices</a:t>
                  </a:r>
                </a:p>
                <a:p>
                  <a:pPr marL="377085" indent="-220834" defTabSz="599914">
                    <a:spcAft>
                      <a:spcPts val="393"/>
                    </a:spcAft>
                    <a:buClr>
                      <a:srgbClr val="000000">
                        <a:lumMod val="75000"/>
                        <a:lumOff val="25000"/>
                      </a:srgbClr>
                    </a:buClr>
                    <a:buFont typeface="Arial" pitchFamily="34" charset="0"/>
                    <a:buChar char="•"/>
                    <a:defRPr/>
                  </a:pPr>
                  <a:r>
                    <a:rPr lang="en-US" sz="1200" dirty="0">
                      <a:solidFill>
                        <a:srgbClr val="000000">
                          <a:hueOff val="0"/>
                          <a:satOff val="0"/>
                          <a:lumOff val="0"/>
                          <a:alphaOff val="0"/>
                        </a:srgbClr>
                      </a:solidFill>
                      <a:latin typeface="Century Gothic" panose="020B0502020202020204" pitchFamily="34" charset="0"/>
                      <a:cs typeface="Arial" pitchFamily="34" charset="0"/>
                    </a:rPr>
                    <a:t>Business Process assessment</a:t>
                  </a:r>
                </a:p>
              </p:txBody>
            </p:sp>
            <p:sp>
              <p:nvSpPr>
                <p:cNvPr id="15" name="Rectangle 14"/>
                <p:cNvSpPr/>
                <p:nvPr/>
              </p:nvSpPr>
              <p:spPr bwMode="gray">
                <a:xfrm>
                  <a:off x="4394200" y="4091523"/>
                  <a:ext cx="4224868" cy="841250"/>
                </a:xfrm>
                <a:prstGeom prst="rect">
                  <a:avLst/>
                </a:prstGeom>
                <a:solidFill>
                  <a:srgbClr val="F2F2F2"/>
                </a:solidFill>
                <a:ln>
                  <a:noFill/>
                </a:ln>
                <a:scene3d>
                  <a:camera prst="orthographicFront"/>
                  <a:lightRig rig="threePt" dir="t"/>
                </a:scene3d>
                <a:sp3d>
                  <a:bevelT/>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marL="377085" indent="-220834" defTabSz="599914">
                    <a:spcAft>
                      <a:spcPts val="393"/>
                    </a:spcAft>
                    <a:buClr>
                      <a:srgbClr val="000000">
                        <a:lumMod val="75000"/>
                        <a:lumOff val="25000"/>
                      </a:srgbClr>
                    </a:buClr>
                    <a:buFont typeface="Arial" pitchFamily="34" charset="0"/>
                    <a:buChar char="•"/>
                    <a:defRPr/>
                  </a:pPr>
                  <a:r>
                    <a:rPr lang="en-US" sz="1200" dirty="0">
                      <a:solidFill>
                        <a:srgbClr val="000000">
                          <a:hueOff val="0"/>
                          <a:satOff val="0"/>
                          <a:lumOff val="0"/>
                          <a:alphaOff val="0"/>
                        </a:srgbClr>
                      </a:solidFill>
                      <a:latin typeface="Century Gothic" panose="020B0502020202020204" pitchFamily="34" charset="0"/>
                      <a:cs typeface="Arial" pitchFamily="34" charset="0"/>
                    </a:rPr>
                    <a:t>Applications Management Services </a:t>
                  </a:r>
                </a:p>
                <a:p>
                  <a:pPr marL="377085" indent="-220834" defTabSz="599914">
                    <a:spcAft>
                      <a:spcPts val="393"/>
                    </a:spcAft>
                    <a:buClr>
                      <a:srgbClr val="000000">
                        <a:lumMod val="75000"/>
                        <a:lumOff val="25000"/>
                      </a:srgbClr>
                    </a:buClr>
                    <a:buFont typeface="Arial" pitchFamily="34" charset="0"/>
                    <a:buChar char="•"/>
                    <a:defRPr/>
                  </a:pPr>
                  <a:r>
                    <a:rPr lang="en-US" sz="1200" dirty="0">
                      <a:solidFill>
                        <a:srgbClr val="000000">
                          <a:hueOff val="0"/>
                          <a:satOff val="0"/>
                          <a:lumOff val="0"/>
                          <a:alphaOff val="0"/>
                        </a:srgbClr>
                      </a:solidFill>
                      <a:latin typeface="Century Gothic" panose="020B0502020202020204" pitchFamily="34" charset="0"/>
                      <a:cs typeface="Arial" pitchFamily="34" charset="0"/>
                    </a:rPr>
                    <a:t>SAP Shared Services</a:t>
                  </a:r>
                </a:p>
                <a:p>
                  <a:pPr marL="377085" indent="-220834" defTabSz="599914">
                    <a:spcAft>
                      <a:spcPts val="393"/>
                    </a:spcAft>
                    <a:buClr>
                      <a:srgbClr val="000000">
                        <a:lumMod val="75000"/>
                        <a:lumOff val="25000"/>
                      </a:srgbClr>
                    </a:buClr>
                    <a:buFont typeface="Arial" pitchFamily="34" charset="0"/>
                    <a:buChar char="•"/>
                    <a:defRPr/>
                  </a:pPr>
                  <a:r>
                    <a:rPr lang="en-US" sz="1200" dirty="0">
                      <a:solidFill>
                        <a:srgbClr val="000000">
                          <a:hueOff val="0"/>
                          <a:satOff val="0"/>
                          <a:lumOff val="0"/>
                          <a:alphaOff val="0"/>
                        </a:srgbClr>
                      </a:solidFill>
                      <a:latin typeface="Century Gothic" panose="020B0502020202020204" pitchFamily="34" charset="0"/>
                      <a:cs typeface="Arial" pitchFamily="34" charset="0"/>
                    </a:rPr>
                    <a:t>Risk Reward Model</a:t>
                  </a:r>
                </a:p>
                <a:p>
                  <a:pPr marL="377085" indent="-220834" defTabSz="599914">
                    <a:spcAft>
                      <a:spcPts val="393"/>
                    </a:spcAft>
                    <a:buClr>
                      <a:srgbClr val="000000">
                        <a:lumMod val="75000"/>
                        <a:lumOff val="25000"/>
                      </a:srgbClr>
                    </a:buClr>
                    <a:buFont typeface="Arial" pitchFamily="34" charset="0"/>
                    <a:buChar char="•"/>
                    <a:defRPr/>
                  </a:pPr>
                  <a:r>
                    <a:rPr lang="en-US" sz="1200" dirty="0">
                      <a:solidFill>
                        <a:srgbClr val="000000">
                          <a:hueOff val="0"/>
                          <a:satOff val="0"/>
                          <a:lumOff val="0"/>
                          <a:alphaOff val="0"/>
                        </a:srgbClr>
                      </a:solidFill>
                      <a:latin typeface="Century Gothic" panose="020B0502020202020204" pitchFamily="34" charset="0"/>
                      <a:cs typeface="Arial" pitchFamily="34" charset="0"/>
                    </a:rPr>
                    <a:t>Catalogue Based Model </a:t>
                  </a:r>
                </a:p>
              </p:txBody>
            </p:sp>
            <p:sp>
              <p:nvSpPr>
                <p:cNvPr id="16" name="Rectangle 15"/>
                <p:cNvSpPr/>
                <p:nvPr/>
              </p:nvSpPr>
              <p:spPr bwMode="gray">
                <a:xfrm>
                  <a:off x="4394200" y="3123023"/>
                  <a:ext cx="4224868" cy="841250"/>
                </a:xfrm>
                <a:prstGeom prst="rect">
                  <a:avLst/>
                </a:prstGeom>
                <a:solidFill>
                  <a:srgbClr val="F2F2F2"/>
                </a:solidFill>
                <a:ln>
                  <a:noFill/>
                </a:ln>
                <a:scene3d>
                  <a:camera prst="orthographicFront"/>
                  <a:lightRig rig="threePt" dir="t"/>
                </a:scene3d>
                <a:sp3d>
                  <a:bevelT/>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marL="377085" indent="-220834" defTabSz="599914">
                    <a:spcAft>
                      <a:spcPts val="393"/>
                    </a:spcAft>
                    <a:buClr>
                      <a:srgbClr val="000000">
                        <a:lumMod val="75000"/>
                        <a:lumOff val="25000"/>
                      </a:srgbClr>
                    </a:buClr>
                    <a:buFont typeface="Arial" pitchFamily="34" charset="0"/>
                    <a:buChar char="•"/>
                    <a:defRPr/>
                  </a:pPr>
                  <a:r>
                    <a:rPr lang="en-US" sz="1200" dirty="0">
                      <a:solidFill>
                        <a:srgbClr val="000000">
                          <a:hueOff val="0"/>
                          <a:satOff val="0"/>
                          <a:lumOff val="0"/>
                          <a:alphaOff val="0"/>
                        </a:srgbClr>
                      </a:solidFill>
                      <a:latin typeface="Century Gothic" panose="020B0502020202020204" pitchFamily="34" charset="0"/>
                      <a:cs typeface="Arial" pitchFamily="34" charset="0"/>
                    </a:rPr>
                    <a:t>SAP SoH Migrations and S/4HANA Brownfield Conversions </a:t>
                  </a:r>
                </a:p>
                <a:p>
                  <a:pPr marL="377085" indent="-220834" defTabSz="599914">
                    <a:spcAft>
                      <a:spcPts val="393"/>
                    </a:spcAft>
                    <a:buClr>
                      <a:srgbClr val="000000">
                        <a:lumMod val="75000"/>
                        <a:lumOff val="25000"/>
                      </a:srgbClr>
                    </a:buClr>
                    <a:buFont typeface="Arial" pitchFamily="34" charset="0"/>
                    <a:buChar char="•"/>
                    <a:defRPr/>
                  </a:pPr>
                  <a:r>
                    <a:rPr lang="en-US" sz="1200" dirty="0">
                      <a:solidFill>
                        <a:srgbClr val="000000">
                          <a:hueOff val="0"/>
                          <a:satOff val="0"/>
                          <a:lumOff val="0"/>
                          <a:alphaOff val="0"/>
                        </a:srgbClr>
                      </a:solidFill>
                      <a:latin typeface="Century Gothic" panose="020B0502020202020204" pitchFamily="34" charset="0"/>
                      <a:cs typeface="Arial" pitchFamily="34" charset="0"/>
                    </a:rPr>
                    <a:t>SAP S/4HANA Greenfield Deployments</a:t>
                  </a:r>
                </a:p>
                <a:p>
                  <a:pPr marL="377085" indent="-220834" defTabSz="599914">
                    <a:spcAft>
                      <a:spcPts val="393"/>
                    </a:spcAft>
                    <a:buClr>
                      <a:srgbClr val="000000">
                        <a:lumMod val="75000"/>
                        <a:lumOff val="25000"/>
                      </a:srgbClr>
                    </a:buClr>
                    <a:buFont typeface="Arial" pitchFamily="34" charset="0"/>
                    <a:buChar char="•"/>
                    <a:defRPr/>
                  </a:pPr>
                  <a:r>
                    <a:rPr lang="en-US" sz="1200" dirty="0">
                      <a:solidFill>
                        <a:srgbClr val="000000">
                          <a:hueOff val="0"/>
                          <a:satOff val="0"/>
                          <a:lumOff val="0"/>
                          <a:alphaOff val="0"/>
                        </a:srgbClr>
                      </a:solidFill>
                      <a:latin typeface="Century Gothic" panose="020B0502020202020204" pitchFamily="34" charset="0"/>
                      <a:cs typeface="Arial" pitchFamily="34" charset="0"/>
                    </a:rPr>
                    <a:t>SAP BW on HANA and BW/4HANA migrations / Implementations</a:t>
                  </a:r>
                </a:p>
              </p:txBody>
            </p:sp>
            <p:sp>
              <p:nvSpPr>
                <p:cNvPr id="17" name="Rectangle 16"/>
                <p:cNvSpPr/>
                <p:nvPr/>
              </p:nvSpPr>
              <p:spPr bwMode="gray">
                <a:xfrm>
                  <a:off x="4394200" y="4964419"/>
                  <a:ext cx="4224868" cy="986739"/>
                </a:xfrm>
                <a:prstGeom prst="rect">
                  <a:avLst/>
                </a:prstGeom>
                <a:solidFill>
                  <a:srgbClr val="F2F2F2"/>
                </a:solidFill>
                <a:ln>
                  <a:noFill/>
                </a:ln>
                <a:scene3d>
                  <a:camera prst="orthographicFront"/>
                  <a:lightRig rig="threePt" dir="t"/>
                </a:scene3d>
                <a:sp3d>
                  <a:bevelT/>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marL="377085" indent="-220834" defTabSz="599914">
                    <a:spcAft>
                      <a:spcPts val="393"/>
                    </a:spcAft>
                    <a:buClr>
                      <a:srgbClr val="000000">
                        <a:lumMod val="75000"/>
                        <a:lumOff val="25000"/>
                      </a:srgbClr>
                    </a:buClr>
                    <a:buFont typeface="Arial" pitchFamily="34" charset="0"/>
                    <a:buChar char="•"/>
                    <a:defRPr/>
                  </a:pPr>
                  <a:r>
                    <a:rPr lang="en-US" sz="1200" dirty="0">
                      <a:solidFill>
                        <a:srgbClr val="000000">
                          <a:hueOff val="0"/>
                          <a:satOff val="0"/>
                          <a:lumOff val="0"/>
                          <a:alphaOff val="0"/>
                        </a:srgbClr>
                      </a:solidFill>
                      <a:latin typeface="Century Gothic" panose="020B0502020202020204" pitchFamily="34" charset="0"/>
                      <a:cs typeface="Arial" pitchFamily="34" charset="0"/>
                    </a:rPr>
                    <a:t>Application roadmap</a:t>
                  </a:r>
                </a:p>
                <a:p>
                  <a:pPr marL="377085" indent="-220834" defTabSz="599914">
                    <a:spcAft>
                      <a:spcPts val="393"/>
                    </a:spcAft>
                    <a:buClr>
                      <a:srgbClr val="000000">
                        <a:lumMod val="75000"/>
                        <a:lumOff val="25000"/>
                      </a:srgbClr>
                    </a:buClr>
                    <a:buFont typeface="Arial" pitchFamily="34" charset="0"/>
                    <a:buChar char="•"/>
                    <a:defRPr/>
                  </a:pPr>
                  <a:r>
                    <a:rPr lang="en-US" sz="1200" dirty="0">
                      <a:solidFill>
                        <a:srgbClr val="000000">
                          <a:hueOff val="0"/>
                          <a:satOff val="0"/>
                          <a:lumOff val="0"/>
                          <a:alphaOff val="0"/>
                        </a:srgbClr>
                      </a:solidFill>
                      <a:latin typeface="Century Gothic" panose="020B0502020202020204" pitchFamily="34" charset="0"/>
                      <a:cs typeface="Arial" pitchFamily="34" charset="0"/>
                    </a:rPr>
                    <a:t>Application portfolio rationalization </a:t>
                  </a:r>
                </a:p>
                <a:p>
                  <a:pPr marL="377085" indent="-220834" defTabSz="599914">
                    <a:spcAft>
                      <a:spcPts val="393"/>
                    </a:spcAft>
                    <a:buClr>
                      <a:srgbClr val="000000">
                        <a:lumMod val="75000"/>
                        <a:lumOff val="25000"/>
                      </a:srgbClr>
                    </a:buClr>
                    <a:buFont typeface="Arial" pitchFamily="34" charset="0"/>
                    <a:buChar char="•"/>
                    <a:defRPr/>
                  </a:pPr>
                  <a:r>
                    <a:rPr lang="en-US" sz="1200" dirty="0">
                      <a:solidFill>
                        <a:srgbClr val="000000">
                          <a:hueOff val="0"/>
                          <a:satOff val="0"/>
                          <a:lumOff val="0"/>
                          <a:alphaOff val="0"/>
                        </a:srgbClr>
                      </a:solidFill>
                      <a:latin typeface="Century Gothic" panose="020B0502020202020204" pitchFamily="34" charset="0"/>
                      <a:cs typeface="Arial" pitchFamily="34" charset="0"/>
                    </a:rPr>
                    <a:t>SAP ERP led continuous business process improvements</a:t>
                  </a:r>
                </a:p>
                <a:p>
                  <a:pPr marL="377085" indent="-220834" defTabSz="599914">
                    <a:spcAft>
                      <a:spcPts val="393"/>
                    </a:spcAft>
                    <a:buClr>
                      <a:srgbClr val="000000">
                        <a:lumMod val="75000"/>
                        <a:lumOff val="25000"/>
                      </a:srgbClr>
                    </a:buClr>
                    <a:buFont typeface="Arial" pitchFamily="34" charset="0"/>
                    <a:buChar char="•"/>
                    <a:defRPr/>
                  </a:pPr>
                  <a:r>
                    <a:rPr lang="en-US" sz="1200" dirty="0">
                      <a:solidFill>
                        <a:srgbClr val="000000">
                          <a:hueOff val="0"/>
                          <a:satOff val="0"/>
                          <a:lumOff val="0"/>
                          <a:alphaOff val="0"/>
                        </a:srgbClr>
                      </a:solidFill>
                      <a:latin typeface="Century Gothic" panose="020B0502020202020204" pitchFamily="34" charset="0"/>
                      <a:cs typeface="Arial" pitchFamily="34" charset="0"/>
                    </a:rPr>
                    <a:t>Cloud Migrations </a:t>
                  </a:r>
                </a:p>
              </p:txBody>
            </p:sp>
            <p:sp>
              <p:nvSpPr>
                <p:cNvPr id="18" name="Rectangle 17"/>
                <p:cNvSpPr/>
                <p:nvPr/>
              </p:nvSpPr>
              <p:spPr bwMode="gray">
                <a:xfrm>
                  <a:off x="4394200" y="2154523"/>
                  <a:ext cx="4224868" cy="841250"/>
                </a:xfrm>
                <a:prstGeom prst="rect">
                  <a:avLst/>
                </a:prstGeom>
                <a:solidFill>
                  <a:srgbClr val="F2F2F2"/>
                </a:solidFill>
                <a:ln>
                  <a:noFill/>
                </a:ln>
                <a:scene3d>
                  <a:camera prst="orthographicFront"/>
                  <a:lightRig rig="threePt" dir="t"/>
                </a:scene3d>
                <a:sp3d>
                  <a:bevelT/>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marL="377085" indent="-220834" defTabSz="599914">
                    <a:spcAft>
                      <a:spcPts val="393"/>
                    </a:spcAft>
                    <a:buClr>
                      <a:srgbClr val="000000">
                        <a:lumMod val="75000"/>
                        <a:lumOff val="25000"/>
                      </a:srgbClr>
                    </a:buClr>
                    <a:buFont typeface="Arial" pitchFamily="34" charset="0"/>
                    <a:buChar char="•"/>
                    <a:defRPr/>
                  </a:pPr>
                  <a:r>
                    <a:rPr lang="en-US" sz="1200" dirty="0" smtClean="0">
                      <a:solidFill>
                        <a:schemeClr val="tx1"/>
                      </a:solidFill>
                      <a:latin typeface="Century Gothic" panose="020B0502020202020204" pitchFamily="34" charset="0"/>
                      <a:cs typeface="Arial" pitchFamily="34" charset="0"/>
                    </a:rPr>
                    <a:t>Business Process re-engineering</a:t>
                  </a:r>
                </a:p>
                <a:p>
                  <a:pPr marL="377085" indent="-220834" defTabSz="599914">
                    <a:spcAft>
                      <a:spcPts val="393"/>
                    </a:spcAft>
                    <a:buClr>
                      <a:srgbClr val="000000">
                        <a:lumMod val="75000"/>
                        <a:lumOff val="25000"/>
                      </a:srgbClr>
                    </a:buClr>
                    <a:buFont typeface="Arial" pitchFamily="34" charset="0"/>
                    <a:buChar char="•"/>
                    <a:defRPr/>
                  </a:pPr>
                  <a:r>
                    <a:rPr lang="en-US" sz="1200" dirty="0" smtClean="0">
                      <a:solidFill>
                        <a:srgbClr val="000000">
                          <a:hueOff val="0"/>
                          <a:satOff val="0"/>
                          <a:lumOff val="0"/>
                          <a:alphaOff val="0"/>
                        </a:srgbClr>
                      </a:solidFill>
                      <a:latin typeface="Century Gothic" panose="020B0502020202020204" pitchFamily="34" charset="0"/>
                      <a:cs typeface="Arial" pitchFamily="34" charset="0"/>
                    </a:rPr>
                    <a:t>SAP </a:t>
                  </a:r>
                  <a:r>
                    <a:rPr lang="en-US" sz="1200" dirty="0">
                      <a:solidFill>
                        <a:srgbClr val="000000">
                          <a:hueOff val="0"/>
                          <a:satOff val="0"/>
                          <a:lumOff val="0"/>
                          <a:alphaOff val="0"/>
                        </a:srgbClr>
                      </a:solidFill>
                      <a:latin typeface="Century Gothic" panose="020B0502020202020204" pitchFamily="34" charset="0"/>
                      <a:cs typeface="Arial" pitchFamily="34" charset="0"/>
                    </a:rPr>
                    <a:t>S/4HANA Global implementations &amp; roll outs </a:t>
                  </a:r>
                </a:p>
                <a:p>
                  <a:pPr marL="377085" indent="-220834" defTabSz="599914">
                    <a:spcAft>
                      <a:spcPts val="393"/>
                    </a:spcAft>
                    <a:buClr>
                      <a:srgbClr val="000000">
                        <a:lumMod val="75000"/>
                        <a:lumOff val="25000"/>
                      </a:srgbClr>
                    </a:buClr>
                    <a:buFont typeface="Arial" pitchFamily="34" charset="0"/>
                    <a:buChar char="•"/>
                    <a:defRPr/>
                  </a:pPr>
                  <a:r>
                    <a:rPr lang="en-US" sz="1200" dirty="0">
                      <a:solidFill>
                        <a:srgbClr val="000000">
                          <a:hueOff val="0"/>
                          <a:satOff val="0"/>
                          <a:lumOff val="0"/>
                          <a:alphaOff val="0"/>
                        </a:srgbClr>
                      </a:solidFill>
                      <a:latin typeface="Century Gothic" panose="020B0502020202020204" pitchFamily="34" charset="0"/>
                      <a:cs typeface="Arial" pitchFamily="34" charset="0"/>
                    </a:rPr>
                    <a:t>SAP Fiori / UX deployment and Implementations</a:t>
                  </a:r>
                </a:p>
                <a:p>
                  <a:pPr marL="377085" indent="-220834" defTabSz="599914">
                    <a:spcAft>
                      <a:spcPts val="393"/>
                    </a:spcAft>
                    <a:buClr>
                      <a:srgbClr val="000000">
                        <a:lumMod val="75000"/>
                        <a:lumOff val="25000"/>
                      </a:srgbClr>
                    </a:buClr>
                    <a:buFont typeface="Arial" pitchFamily="34" charset="0"/>
                    <a:buChar char="•"/>
                    <a:defRPr/>
                  </a:pPr>
                  <a:r>
                    <a:rPr lang="en-US" sz="1200" dirty="0">
                      <a:solidFill>
                        <a:srgbClr val="000000">
                          <a:hueOff val="0"/>
                          <a:satOff val="0"/>
                          <a:lumOff val="0"/>
                          <a:alphaOff val="0"/>
                        </a:srgbClr>
                      </a:solidFill>
                      <a:latin typeface="Century Gothic" panose="020B0502020202020204" pitchFamily="34" charset="0"/>
                      <a:cs typeface="Arial" pitchFamily="34" charset="0"/>
                    </a:rPr>
                    <a:t>SAP BI / BO Analytics and EPM – BPC Implementations</a:t>
                  </a:r>
                </a:p>
              </p:txBody>
            </p:sp>
          </p:grpSp>
          <p:grpSp>
            <p:nvGrpSpPr>
              <p:cNvPr id="8" name="Group 49"/>
              <p:cNvGrpSpPr>
                <a:grpSpLocks/>
              </p:cNvGrpSpPr>
              <p:nvPr/>
            </p:nvGrpSpPr>
            <p:grpSpPr bwMode="auto">
              <a:xfrm>
                <a:off x="3090337" y="1178681"/>
                <a:ext cx="1389877" cy="4722592"/>
                <a:chOff x="3090337" y="1178681"/>
                <a:chExt cx="1389877" cy="4722592"/>
              </a:xfrm>
            </p:grpSpPr>
            <p:sp>
              <p:nvSpPr>
                <p:cNvPr id="9" name="Rectangle 8"/>
                <p:cNvSpPr/>
                <p:nvPr/>
              </p:nvSpPr>
              <p:spPr bwMode="gray">
                <a:xfrm>
                  <a:off x="3090337" y="1178681"/>
                  <a:ext cx="1389877" cy="848592"/>
                </a:xfrm>
                <a:prstGeom prst="rect">
                  <a:avLst/>
                </a:prstGeom>
                <a:solidFill>
                  <a:srgbClr val="FF0000"/>
                </a:solidFill>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anchor="ctr"/>
                <a:lstStyle/>
                <a:p>
                  <a:pPr algn="ctr" defTabSz="700002">
                    <a:lnSpc>
                      <a:spcPct val="90000"/>
                    </a:lnSpc>
                    <a:spcAft>
                      <a:spcPct val="35000"/>
                    </a:spcAft>
                    <a:defRPr/>
                  </a:pPr>
                  <a:r>
                    <a:rPr lang="en-US" sz="1200" b="1" dirty="0">
                      <a:solidFill>
                        <a:schemeClr val="bg1"/>
                      </a:solidFill>
                      <a:latin typeface="Century Gothic" panose="020B0502020202020204" pitchFamily="34" charset="0"/>
                      <a:cs typeface="Arial" pitchFamily="34" charset="0"/>
                    </a:rPr>
                    <a:t>Solution Discovery and Design</a:t>
                  </a:r>
                </a:p>
              </p:txBody>
            </p:sp>
            <p:sp>
              <p:nvSpPr>
                <p:cNvPr id="10" name="Rectangle 9"/>
                <p:cNvSpPr/>
                <p:nvPr/>
              </p:nvSpPr>
              <p:spPr bwMode="gray">
                <a:xfrm>
                  <a:off x="3090337" y="2147181"/>
                  <a:ext cx="1389877" cy="848592"/>
                </a:xfrm>
                <a:prstGeom prst="rect">
                  <a:avLst/>
                </a:prstGeom>
                <a:solidFill>
                  <a:srgbClr val="FF0000"/>
                </a:solidFill>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anchor="ctr"/>
                <a:lstStyle/>
                <a:p>
                  <a:pPr algn="ctr" defTabSz="700002">
                    <a:lnSpc>
                      <a:spcPct val="90000"/>
                    </a:lnSpc>
                    <a:spcAft>
                      <a:spcPct val="35000"/>
                    </a:spcAft>
                  </a:pPr>
                  <a:r>
                    <a:rPr lang="en-US" sz="1200" b="1" dirty="0">
                      <a:solidFill>
                        <a:schemeClr val="bg1"/>
                      </a:solidFill>
                      <a:latin typeface="Century Gothic" panose="020B0502020202020204" pitchFamily="34" charset="0"/>
                      <a:cs typeface="Arial" pitchFamily="34" charset="0"/>
                    </a:rPr>
                    <a:t>Implementations and Rollouts</a:t>
                  </a:r>
                </a:p>
              </p:txBody>
            </p:sp>
            <p:sp>
              <p:nvSpPr>
                <p:cNvPr id="11" name="Rectangle 10"/>
                <p:cNvSpPr/>
                <p:nvPr/>
              </p:nvSpPr>
              <p:spPr bwMode="gray">
                <a:xfrm>
                  <a:off x="3090337" y="3115681"/>
                  <a:ext cx="1389877" cy="848592"/>
                </a:xfrm>
                <a:prstGeom prst="rect">
                  <a:avLst/>
                </a:prstGeom>
                <a:solidFill>
                  <a:srgbClr val="FF0000"/>
                </a:solidFill>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anchor="ctr"/>
                <a:lstStyle/>
                <a:p>
                  <a:pPr algn="ctr" defTabSz="700002">
                    <a:lnSpc>
                      <a:spcPct val="90000"/>
                    </a:lnSpc>
                    <a:spcAft>
                      <a:spcPct val="35000"/>
                    </a:spcAft>
                  </a:pPr>
                  <a:r>
                    <a:rPr lang="en-US" sz="1200" b="1" dirty="0">
                      <a:solidFill>
                        <a:schemeClr val="bg1"/>
                      </a:solidFill>
                      <a:latin typeface="Century Gothic" panose="020B0502020202020204" pitchFamily="34" charset="0"/>
                      <a:cs typeface="Arial" pitchFamily="34" charset="0"/>
                    </a:rPr>
                    <a:t>Upgrade, Enhance and Improve</a:t>
                  </a:r>
                </a:p>
              </p:txBody>
            </p:sp>
            <p:sp>
              <p:nvSpPr>
                <p:cNvPr id="12" name="Rectangle 11"/>
                <p:cNvSpPr/>
                <p:nvPr/>
              </p:nvSpPr>
              <p:spPr bwMode="gray">
                <a:xfrm>
                  <a:off x="3090337" y="4084181"/>
                  <a:ext cx="1389877" cy="848592"/>
                </a:xfrm>
                <a:prstGeom prst="rect">
                  <a:avLst/>
                </a:prstGeom>
                <a:solidFill>
                  <a:srgbClr val="FF0000"/>
                </a:solidFill>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anchor="ctr"/>
                <a:lstStyle/>
                <a:p>
                  <a:pPr algn="ctr" defTabSz="700002">
                    <a:lnSpc>
                      <a:spcPct val="90000"/>
                    </a:lnSpc>
                    <a:spcAft>
                      <a:spcPct val="35000"/>
                    </a:spcAft>
                  </a:pPr>
                  <a:r>
                    <a:rPr lang="en-US" sz="1200" b="1" dirty="0">
                      <a:solidFill>
                        <a:schemeClr val="bg1"/>
                      </a:solidFill>
                      <a:latin typeface="Century Gothic" panose="020B0502020202020204" pitchFamily="34" charset="0"/>
                      <a:cs typeface="Arial" pitchFamily="34" charset="0"/>
                    </a:rPr>
                    <a:t>Build and Manage </a:t>
                  </a:r>
                </a:p>
              </p:txBody>
            </p:sp>
            <p:sp>
              <p:nvSpPr>
                <p:cNvPr id="13" name="Rectangle 12"/>
                <p:cNvSpPr/>
                <p:nvPr/>
              </p:nvSpPr>
              <p:spPr bwMode="gray">
                <a:xfrm>
                  <a:off x="3090337" y="5052681"/>
                  <a:ext cx="1389877" cy="848592"/>
                </a:xfrm>
                <a:prstGeom prst="rect">
                  <a:avLst/>
                </a:prstGeom>
                <a:solidFill>
                  <a:srgbClr val="FF0000"/>
                </a:solidFill>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anchor="ctr"/>
                <a:lstStyle/>
                <a:p>
                  <a:pPr algn="ctr" defTabSz="700002">
                    <a:lnSpc>
                      <a:spcPct val="90000"/>
                    </a:lnSpc>
                    <a:spcAft>
                      <a:spcPct val="35000"/>
                    </a:spcAft>
                  </a:pPr>
                  <a:r>
                    <a:rPr lang="en-US" sz="1200" b="1" dirty="0">
                      <a:solidFill>
                        <a:schemeClr val="bg1"/>
                      </a:solidFill>
                      <a:latin typeface="Century Gothic" panose="020B0502020202020204" pitchFamily="34" charset="0"/>
                      <a:cs typeface="Arial" pitchFamily="34" charset="0"/>
                    </a:rPr>
                    <a:t>Application Portfolio Rationalization</a:t>
                  </a:r>
                </a:p>
              </p:txBody>
            </p:sp>
          </p:grpSp>
        </p:grpSp>
      </p:grpSp>
      <p:sp>
        <p:nvSpPr>
          <p:cNvPr id="23" name="Title 1">
            <a:extLst>
              <a:ext uri="{FF2B5EF4-FFF2-40B4-BE49-F238E27FC236}">
                <a16:creationId xmlns:a16="http://schemas.microsoft.com/office/drawing/2014/main" xmlns="" id="{457A49A0-EA81-4F99-BB32-9D77A0E51DB5}"/>
              </a:ext>
            </a:extLst>
          </p:cNvPr>
          <p:cNvSpPr txBox="1">
            <a:spLocks/>
          </p:cNvSpPr>
          <p:nvPr/>
        </p:nvSpPr>
        <p:spPr>
          <a:xfrm>
            <a:off x="736600" y="24451"/>
            <a:ext cx="7874000" cy="61838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133" b="0" i="0" u="none" strike="noStrike" kern="1200" cap="none" spc="0" normalizeH="0" baseline="0" noProof="0" smtClean="0">
                <a:ln>
                  <a:noFill/>
                </a:ln>
                <a:solidFill>
                  <a:schemeClr val="tx1"/>
                </a:solidFill>
                <a:effectLst/>
                <a:uLnTx/>
                <a:uFillTx/>
                <a:latin typeface="Century Gothic" panose="020B0502020202020204" pitchFamily="34" charset="0"/>
                <a:ea typeface="+mj-ea"/>
                <a:cs typeface="+mj-cs"/>
              </a:rPr>
              <a:t>SAP Service Portfolio</a:t>
            </a:r>
            <a:endParaRPr kumimoji="0" lang="en-US" sz="2133" b="0"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endParaRPr>
          </a:p>
        </p:txBody>
      </p:sp>
      <p:pic>
        <p:nvPicPr>
          <p:cNvPr id="24" name="Picture 2"/>
          <p:cNvPicPr>
            <a:picLocks noChangeAspect="1" noChangeArrowheads="1"/>
          </p:cNvPicPr>
          <p:nvPr/>
        </p:nvPicPr>
        <p:blipFill>
          <a:blip r:embed="rId2" cstate="print"/>
          <a:srcRect/>
          <a:stretch>
            <a:fillRect/>
          </a:stretch>
        </p:blipFill>
        <p:spPr bwMode="auto">
          <a:xfrm>
            <a:off x="8305800" y="2"/>
            <a:ext cx="838200" cy="489969"/>
          </a:xfrm>
          <a:prstGeom prst="rect">
            <a:avLst/>
          </a:prstGeom>
          <a:noFill/>
          <a:ln w="9525">
            <a:noFill/>
            <a:miter lim="800000"/>
            <a:headEnd/>
            <a:tailEnd/>
          </a:ln>
          <a:effectLst/>
        </p:spPr>
      </p:pic>
      <p:pic>
        <p:nvPicPr>
          <p:cNvPr id="25" name="Picture 24">
            <a:extLst>
              <a:ext uri="{FF2B5EF4-FFF2-40B4-BE49-F238E27FC236}">
                <a16:creationId xmlns="" xmlns:a16="http://schemas.microsoft.com/office/drawing/2014/main" id="{778A35EE-1CA6-4FE4-A10E-76EF16604DC6}"/>
              </a:ext>
            </a:extLst>
          </p:cNvPr>
          <p:cNvPicPr>
            <a:picLocks noChangeAspect="1"/>
          </p:cNvPicPr>
          <p:nvPr/>
        </p:nvPicPr>
        <p:blipFill>
          <a:blip r:embed="rId3" cstate="print"/>
          <a:stretch>
            <a:fillRect/>
          </a:stretch>
        </p:blipFill>
        <p:spPr>
          <a:xfrm>
            <a:off x="3" y="0"/>
            <a:ext cx="1600199" cy="5334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699</TotalTime>
  <Words>997</Words>
  <Application>Microsoft Office PowerPoint</Application>
  <PresentationFormat>On-screen Show (4:3)</PresentationFormat>
  <Paragraphs>245</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 Intelligent Suite Brownfield &amp; Greenfield </vt:lpstr>
      <vt:lpstr>Slide 6</vt:lpstr>
      <vt:lpstr>Slide 7</vt:lpstr>
      <vt:lpstr>Slide 8</vt:lpstr>
      <vt:lpstr>Slide 9</vt:lpstr>
      <vt:lpstr>Slide 10</vt:lpstr>
      <vt:lpstr> Delivering the Intelligent  Enterprise Intelligently Connecting People, Things &amp; Businesses </vt:lpstr>
      <vt:lpstr> SAP Solutions for Mining </vt:lpstr>
      <vt:lpstr>SAP Value Proposition for Mining </vt:lpstr>
      <vt:lpstr>MYM relationship with  Singareni Collieries company Ltd.</vt:lpstr>
      <vt:lpstr> Value derived from SAP  Solutions – Customer’s Perspective </vt:lpstr>
      <vt:lpstr> Value derived from SAP  Solutions – Customer’s Perspective </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mym technologies ltd</dc:creator>
  <cp:lastModifiedBy>mym technologies ltd</cp:lastModifiedBy>
  <cp:revision>29</cp:revision>
  <dcterms:created xsi:type="dcterms:W3CDTF">2019-08-17T06:26:15Z</dcterms:created>
  <dcterms:modified xsi:type="dcterms:W3CDTF">2019-09-27T12:03:12Z</dcterms:modified>
</cp:coreProperties>
</file>